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256" r:id="rId2"/>
    <p:sldId id="259" r:id="rId3"/>
    <p:sldId id="269" r:id="rId4"/>
    <p:sldId id="270" r:id="rId5"/>
    <p:sldId id="300" r:id="rId6"/>
    <p:sldId id="301" r:id="rId7"/>
    <p:sldId id="303" r:id="rId8"/>
    <p:sldId id="304" r:id="rId9"/>
    <p:sldId id="265" r:id="rId10"/>
    <p:sldId id="273" r:id="rId11"/>
    <p:sldId id="274" r:id="rId12"/>
    <p:sldId id="305" r:id="rId13"/>
    <p:sldId id="307" r:id="rId14"/>
    <p:sldId id="317" r:id="rId15"/>
    <p:sldId id="308" r:id="rId16"/>
    <p:sldId id="276" r:id="rId17"/>
    <p:sldId id="289" r:id="rId18"/>
    <p:sldId id="290" r:id="rId19"/>
    <p:sldId id="313" r:id="rId20"/>
    <p:sldId id="314" r:id="rId21"/>
    <p:sldId id="291" r:id="rId22"/>
    <p:sldId id="292" r:id="rId23"/>
    <p:sldId id="293" r:id="rId24"/>
    <p:sldId id="294" r:id="rId25"/>
    <p:sldId id="295" r:id="rId26"/>
    <p:sldId id="321" r:id="rId27"/>
    <p:sldId id="319" r:id="rId28"/>
    <p:sldId id="320" r:id="rId29"/>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FF0066"/>
    <a:srgbClr val="04105A"/>
    <a:srgbClr val="080288"/>
    <a:srgbClr val="0000CC"/>
    <a:srgbClr val="762FA1"/>
    <a:srgbClr val="40339D"/>
    <a:srgbClr val="CFD5EA"/>
    <a:srgbClr val="FFFFFF"/>
    <a:srgbClr val="4762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27F97BB-C833-4FB7-BDE5-3F7075034690}" styleName="Стиль из темы 2 - акцент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9391" autoAdjust="0"/>
  </p:normalViewPr>
  <p:slideViewPr>
    <p:cSldViewPr snapToGrid="0">
      <p:cViewPr varScale="1">
        <p:scale>
          <a:sx n="91" d="100"/>
          <a:sy n="91" d="100"/>
        </p:scale>
        <p:origin x="-99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8B62519A-4D39-488B-96F0-A3F766C543CC}" type="datetimeFigureOut">
              <a:rPr lang="ru-RU" smtClean="0"/>
              <a:t>28.09.2022</a:t>
            </a:fld>
            <a:endParaRPr lang="ru-RU"/>
          </a:p>
        </p:txBody>
      </p:sp>
      <p:sp>
        <p:nvSpPr>
          <p:cNvPr id="4" name="Нижний колонтитул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172C163F-1D67-4BBC-9E95-BDEECF2DD9D1}" type="slidenum">
              <a:rPr lang="ru-RU" smtClean="0"/>
              <a:t>‹#›</a:t>
            </a:fld>
            <a:endParaRPr lang="ru-RU"/>
          </a:p>
        </p:txBody>
      </p:sp>
    </p:spTree>
    <p:extLst>
      <p:ext uri="{BB962C8B-B14F-4D97-AF65-F5344CB8AC3E}">
        <p14:creationId xmlns:p14="http://schemas.microsoft.com/office/powerpoint/2010/main" val="32032149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508B036E-E4EF-407E-95BE-92CA2B7F5C5C}" type="datetimeFigureOut">
              <a:rPr lang="ru-RU"/>
              <a:pPr>
                <a:defRPr/>
              </a:pPr>
              <a:t>28.09.2022</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BB12474D-20CA-4920-8DE8-ECD087AFECAD}" type="slidenum">
              <a:rPr lang="ru-RU"/>
              <a:pPr>
                <a:defRPr/>
              </a:pPr>
              <a:t>‹#›</a:t>
            </a:fld>
            <a:endParaRPr lang="ru-RU"/>
          </a:p>
        </p:txBody>
      </p:sp>
    </p:spTree>
    <p:extLst>
      <p:ext uri="{BB962C8B-B14F-4D97-AF65-F5344CB8AC3E}">
        <p14:creationId xmlns:p14="http://schemas.microsoft.com/office/powerpoint/2010/main" val="391498551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4058EAA6-35F8-4255-8FC7-B3E57E3F2FAD}" type="datetimeFigureOut">
              <a:rPr lang="en-US"/>
              <a:pPr>
                <a:defRPr/>
              </a:pPr>
              <a:t>9/28/2022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3291D6C-2FFD-4ACE-9491-AEE5211C6AF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2440071-757B-4B83-8F97-9B6D6AE188E1}" type="datetimeFigureOut">
              <a:rPr lang="en-US"/>
              <a:pPr>
                <a:defRPr/>
              </a:pPr>
              <a:t>9/28/2022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6F2A69-B0A0-4023-B03A-1EA3C9B44C2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3370AA3-B828-42F3-89C8-BD30BFC3DB43}" type="datetimeFigureOut">
              <a:rPr lang="en-US"/>
              <a:pPr>
                <a:defRPr/>
              </a:pPr>
              <a:t>9/28/2022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5126E20-35B3-48E8-BA53-4D42B5C8F63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E16764C-E726-4CDE-9392-DF115022504D}" type="datetimeFigureOut">
              <a:rPr lang="en-US"/>
              <a:pPr>
                <a:defRPr/>
              </a:pPr>
              <a:t>9/28/2022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167E0D-0A23-4A3C-A813-3EF20CE8711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D64B8527-6289-4ACC-9753-FD38B63CC86A}" type="datetimeFigureOut">
              <a:rPr lang="en-US"/>
              <a:pPr>
                <a:defRPr/>
              </a:pPr>
              <a:t>9/28/2022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151084-6600-45D1-9823-5346CD1D2B5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86AAECAF-CA03-4DEC-9AEB-98CFDAF038CA}" type="datetimeFigureOut">
              <a:rPr lang="en-US"/>
              <a:pPr>
                <a:defRPr/>
              </a:pPr>
              <a:t>9/28/2022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22A27A9-B1CD-43A7-AE94-E3E1C4167F3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B07DCE47-70C7-4965-AA28-E996A880E4A4}" type="datetimeFigureOut">
              <a:rPr lang="en-US"/>
              <a:pPr>
                <a:defRPr/>
              </a:pPr>
              <a:t>9/28/2022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EC65B1C-9AF6-45AE-91FA-FC4C65624FB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81C78575-B6CE-4E55-B308-D59CC259000B}" type="datetimeFigureOut">
              <a:rPr lang="en-US"/>
              <a:pPr>
                <a:defRPr/>
              </a:pPr>
              <a:t>9/28/2022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0F2E3AD-FF4F-4A56-AF4E-18F62BAE4F8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FDCF337-6174-4DCE-8372-FD32E347EFC2}" type="datetimeFigureOut">
              <a:rPr lang="en-US"/>
              <a:pPr>
                <a:defRPr/>
              </a:pPr>
              <a:t>9/28/2022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205709E-8BF7-45B6-AAC2-61002927C66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1A364AF3-3217-4B83-B0B2-DF76CB4C8C69}" type="datetimeFigureOut">
              <a:rPr lang="en-US"/>
              <a:pPr>
                <a:defRPr/>
              </a:pPr>
              <a:t>9/28/2022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9BB2422-2505-4CCA-837F-0730DBB4E33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80396FE5-621D-483A-B00E-D03C4CA5FEC5}" type="datetimeFigureOut">
              <a:rPr lang="en-US"/>
              <a:pPr>
                <a:defRPr/>
              </a:pPr>
              <a:t>9/28/2022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59F5EBE-000C-4311-95C8-32CE1518FD4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p:cNvPicPr>
            <a:picLocks noChangeAspect="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4E459E23-774B-4336-BEEA-17764FFE7FAF}" type="datetimeFigureOut">
              <a:rPr lang="en-US"/>
              <a:pPr>
                <a:defRPr/>
              </a:pPr>
              <a:t>9/28/2022</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47898624-666B-4230-9D0A-6B4808BDE90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68" r:id="rId5"/>
    <p:sldLayoutId id="2147483667" r:id="rId6"/>
    <p:sldLayoutId id="2147483666" r:id="rId7"/>
    <p:sldLayoutId id="2147483665" r:id="rId8"/>
    <p:sldLayoutId id="2147483664" r:id="rId9"/>
    <p:sldLayoutId id="2147483663" r:id="rId10"/>
    <p:sldLayoutId id="2147483662"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defRPr>
      </a:lvl2pPr>
      <a:lvl3pPr algn="l" rtl="0" fontAlgn="base">
        <a:lnSpc>
          <a:spcPct val="90000"/>
        </a:lnSpc>
        <a:spcBef>
          <a:spcPct val="0"/>
        </a:spcBef>
        <a:spcAft>
          <a:spcPct val="0"/>
        </a:spcAft>
        <a:defRPr sz="4400">
          <a:solidFill>
            <a:schemeClr val="tx1"/>
          </a:solidFill>
          <a:latin typeface="Calibri Light"/>
        </a:defRPr>
      </a:lvl3pPr>
      <a:lvl4pPr algn="l" rtl="0" fontAlgn="base">
        <a:lnSpc>
          <a:spcPct val="90000"/>
        </a:lnSpc>
        <a:spcBef>
          <a:spcPct val="0"/>
        </a:spcBef>
        <a:spcAft>
          <a:spcPct val="0"/>
        </a:spcAft>
        <a:defRPr sz="4400">
          <a:solidFill>
            <a:schemeClr val="tx1"/>
          </a:solidFill>
          <a:latin typeface="Calibri Light"/>
        </a:defRPr>
      </a:lvl4pPr>
      <a:lvl5pPr algn="l" rtl="0" fontAlgn="base">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consultantplus://offline/ref=53889E5ADB8031ACF2149DD12B9918DF78C8FCF6C57AFD9763956770C7AC5E4C408CC556359A1655AA34CE72731117D3EC304BFD352FCE7CD95C1FA55AG0yCI"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8913" y="425906"/>
            <a:ext cx="8306344" cy="602888"/>
          </a:xfrm>
        </p:spPr>
        <p:txBody>
          <a:bodyPr rtlCol="0">
            <a:noAutofit/>
          </a:bodyPr>
          <a:lstStyle/>
          <a:p>
            <a:pPr fontAlgn="auto">
              <a:spcAft>
                <a:spcPts val="0"/>
              </a:spcAft>
              <a:defRPr/>
            </a:pPr>
            <a:r>
              <a:rPr lang="ru-RU" sz="3000" b="1" dirty="0" smtClean="0">
                <a:solidFill>
                  <a:srgbClr val="FF0000"/>
                </a:solidFill>
                <a:latin typeface="+mn-lt"/>
              </a:rPr>
              <a:t/>
            </a:r>
            <a:br>
              <a:rPr lang="ru-RU" sz="3000" b="1" dirty="0" smtClean="0">
                <a:solidFill>
                  <a:srgbClr val="FF0000"/>
                </a:solidFill>
                <a:latin typeface="+mn-lt"/>
              </a:rPr>
            </a:br>
            <a:r>
              <a:rPr lang="ru-RU" sz="3000" b="1" dirty="0">
                <a:solidFill>
                  <a:srgbClr val="FF0000"/>
                </a:solidFill>
                <a:latin typeface="+mn-lt"/>
              </a:rPr>
              <a:t/>
            </a:r>
            <a:br>
              <a:rPr lang="ru-RU" sz="3000" b="1" dirty="0">
                <a:solidFill>
                  <a:srgbClr val="FF0000"/>
                </a:solidFill>
                <a:latin typeface="+mn-lt"/>
              </a:rPr>
            </a:br>
            <a:r>
              <a:rPr lang="ru-RU" sz="3000" b="1" dirty="0" smtClean="0">
                <a:solidFill>
                  <a:srgbClr val="FF0000"/>
                </a:solidFill>
                <a:latin typeface="+mn-lt"/>
              </a:rPr>
              <a:t/>
            </a:r>
            <a:br>
              <a:rPr lang="ru-RU" sz="3000" b="1" dirty="0" smtClean="0">
                <a:solidFill>
                  <a:srgbClr val="FF0000"/>
                </a:solidFill>
                <a:latin typeface="+mn-lt"/>
              </a:rPr>
            </a:br>
            <a:r>
              <a:rPr lang="ru-RU" sz="3000" b="1" dirty="0">
                <a:solidFill>
                  <a:srgbClr val="FF0000"/>
                </a:solidFill>
                <a:latin typeface="+mn-lt"/>
              </a:rPr>
              <a:t/>
            </a:r>
            <a:br>
              <a:rPr lang="ru-RU" sz="3000" b="1" dirty="0">
                <a:solidFill>
                  <a:srgbClr val="FF0000"/>
                </a:solidFill>
                <a:latin typeface="+mn-lt"/>
              </a:rPr>
            </a:br>
            <a:r>
              <a:rPr lang="ru-RU" sz="3000" b="1" dirty="0" smtClean="0">
                <a:solidFill>
                  <a:srgbClr val="FF0000"/>
                </a:solidFill>
                <a:latin typeface="+mn-lt"/>
              </a:rPr>
              <a:t/>
            </a:r>
            <a:br>
              <a:rPr lang="ru-RU" sz="3000" b="1" dirty="0" smtClean="0">
                <a:solidFill>
                  <a:srgbClr val="FF0000"/>
                </a:solidFill>
                <a:latin typeface="+mn-lt"/>
              </a:rPr>
            </a:br>
            <a:r>
              <a:rPr lang="ru-RU" sz="3000" b="1" dirty="0">
                <a:solidFill>
                  <a:srgbClr val="FF0000"/>
                </a:solidFill>
                <a:latin typeface="+mn-lt"/>
              </a:rPr>
              <a:t/>
            </a:r>
            <a:br>
              <a:rPr lang="ru-RU" sz="3000" b="1" dirty="0">
                <a:solidFill>
                  <a:srgbClr val="FF0000"/>
                </a:solidFill>
                <a:latin typeface="+mn-lt"/>
              </a:rPr>
            </a:br>
            <a:r>
              <a:rPr lang="ru-RU" sz="3000" b="1" dirty="0" smtClean="0">
                <a:solidFill>
                  <a:srgbClr val="FF0000"/>
                </a:solidFill>
                <a:latin typeface="+mn-lt"/>
              </a:rPr>
              <a:t/>
            </a:r>
            <a:br>
              <a:rPr lang="ru-RU" sz="3000" b="1" dirty="0" smtClean="0">
                <a:solidFill>
                  <a:srgbClr val="FF0000"/>
                </a:solidFill>
                <a:latin typeface="+mn-lt"/>
              </a:rPr>
            </a:br>
            <a:r>
              <a:rPr lang="ru-RU" sz="3000" b="1" dirty="0">
                <a:solidFill>
                  <a:srgbClr val="FF0000"/>
                </a:solidFill>
                <a:latin typeface="+mn-lt"/>
              </a:rPr>
              <a:t/>
            </a:r>
            <a:br>
              <a:rPr lang="ru-RU" sz="3000" b="1" dirty="0">
                <a:solidFill>
                  <a:srgbClr val="FF0000"/>
                </a:solidFill>
                <a:latin typeface="+mn-lt"/>
              </a:rPr>
            </a:br>
            <a:r>
              <a:rPr lang="ru-RU" sz="3000" b="1" dirty="0" smtClean="0">
                <a:solidFill>
                  <a:srgbClr val="FF0000"/>
                </a:solidFill>
                <a:latin typeface="+mn-lt"/>
              </a:rPr>
              <a:t/>
            </a:r>
            <a:br>
              <a:rPr lang="ru-RU" sz="3000" b="1" dirty="0" smtClean="0">
                <a:solidFill>
                  <a:srgbClr val="FF0000"/>
                </a:solidFill>
                <a:latin typeface="+mn-lt"/>
              </a:rPr>
            </a:br>
            <a:r>
              <a:rPr lang="ru-RU" sz="3000" b="1" dirty="0">
                <a:solidFill>
                  <a:srgbClr val="FF0000"/>
                </a:solidFill>
                <a:latin typeface="+mn-lt"/>
              </a:rPr>
              <a:t/>
            </a:r>
            <a:br>
              <a:rPr lang="ru-RU" sz="3000" b="1" dirty="0">
                <a:solidFill>
                  <a:srgbClr val="FF0000"/>
                </a:solidFill>
                <a:latin typeface="+mn-lt"/>
              </a:rPr>
            </a:br>
            <a:r>
              <a:rPr lang="ru-RU" sz="3000" b="1" dirty="0" smtClean="0">
                <a:solidFill>
                  <a:srgbClr val="FF0000"/>
                </a:solidFill>
                <a:latin typeface="+mn-lt"/>
              </a:rPr>
              <a:t/>
            </a:r>
            <a:br>
              <a:rPr lang="ru-RU" sz="3000" b="1" dirty="0" smtClean="0">
                <a:solidFill>
                  <a:srgbClr val="FF0000"/>
                </a:solidFill>
                <a:latin typeface="+mn-lt"/>
              </a:rPr>
            </a:br>
            <a:r>
              <a:rPr lang="ru-RU" sz="3000" b="1" dirty="0">
                <a:solidFill>
                  <a:srgbClr val="FF0000"/>
                </a:solidFill>
                <a:latin typeface="+mn-lt"/>
              </a:rPr>
              <a:t/>
            </a:r>
            <a:br>
              <a:rPr lang="ru-RU" sz="3000" b="1" dirty="0">
                <a:solidFill>
                  <a:srgbClr val="FF0000"/>
                </a:solidFill>
                <a:latin typeface="+mn-lt"/>
              </a:rPr>
            </a:br>
            <a:r>
              <a:rPr lang="ru-RU" sz="3000" b="1" dirty="0" smtClean="0">
                <a:solidFill>
                  <a:srgbClr val="FF0000"/>
                </a:solidFill>
                <a:latin typeface="+mn-lt"/>
              </a:rPr>
              <a:t/>
            </a:r>
            <a:br>
              <a:rPr lang="ru-RU" sz="3000" b="1" dirty="0" smtClean="0">
                <a:solidFill>
                  <a:srgbClr val="FF0000"/>
                </a:solidFill>
                <a:latin typeface="+mn-lt"/>
              </a:rPr>
            </a:br>
            <a:r>
              <a:rPr lang="ru-RU" sz="3000" b="1" dirty="0">
                <a:solidFill>
                  <a:srgbClr val="FF0000"/>
                </a:solidFill>
                <a:latin typeface="+mn-lt"/>
              </a:rPr>
              <a:t/>
            </a:r>
            <a:br>
              <a:rPr lang="ru-RU" sz="3000" b="1" dirty="0">
                <a:solidFill>
                  <a:srgbClr val="FF0000"/>
                </a:solidFill>
                <a:latin typeface="+mn-lt"/>
              </a:rPr>
            </a:br>
            <a:r>
              <a:rPr lang="ru-RU" sz="3000" b="1" dirty="0" smtClean="0">
                <a:solidFill>
                  <a:srgbClr val="FF0000"/>
                </a:solidFill>
                <a:latin typeface="+mn-lt"/>
              </a:rPr>
              <a:t/>
            </a:r>
            <a:br>
              <a:rPr lang="ru-RU" sz="3000" b="1" dirty="0" smtClean="0">
                <a:solidFill>
                  <a:srgbClr val="FF0000"/>
                </a:solidFill>
                <a:latin typeface="+mn-lt"/>
              </a:rPr>
            </a:br>
            <a:r>
              <a:rPr lang="ru-RU" sz="1600" b="1" dirty="0">
                <a:latin typeface="Times New Roman" pitchFamily="18" charset="0"/>
                <a:cs typeface="Times New Roman" pitchFamily="18" charset="0"/>
              </a:rPr>
              <a:t>НАЦИОНАЛЬНЫЙ СТАТИСТИЧЕСКИЙ КОМИТЕТ РЕСПУБЛИКИ БЕЛАРУСЬ</a:t>
            </a:r>
            <a:r>
              <a:rPr lang="en-US" sz="1600" b="1" dirty="0">
                <a:solidFill>
                  <a:srgbClr val="FF0000"/>
                </a:solidFill>
                <a:latin typeface="Times New Roman" pitchFamily="18" charset="0"/>
                <a:cs typeface="Times New Roman" pitchFamily="18" charset="0"/>
              </a:rPr>
              <a:t/>
            </a:r>
            <a:br>
              <a:rPr lang="en-US" sz="1600" b="1" dirty="0">
                <a:solidFill>
                  <a:srgbClr val="FF0000"/>
                </a:solidFill>
                <a:latin typeface="Times New Roman" pitchFamily="18" charset="0"/>
                <a:cs typeface="Times New Roman" pitchFamily="18" charset="0"/>
              </a:rPr>
            </a:br>
            <a:r>
              <a:rPr lang="ru-RU" sz="1600" b="1" dirty="0" smtClean="0">
                <a:solidFill>
                  <a:srgbClr val="FF0000"/>
                </a:solidFill>
                <a:latin typeface="Times New Roman" pitchFamily="18" charset="0"/>
                <a:cs typeface="Times New Roman" pitchFamily="18" charset="0"/>
              </a:rPr>
              <a:t>    </a:t>
            </a:r>
            <a:r>
              <a:rPr lang="ru-RU" sz="1600" b="1" dirty="0" smtClean="0">
                <a:latin typeface="Times New Roman" pitchFamily="18" charset="0"/>
                <a:cs typeface="Times New Roman" pitchFamily="18" charset="0"/>
              </a:rPr>
              <a:t>ГЛАВНОЕ </a:t>
            </a:r>
            <a:r>
              <a:rPr lang="ru-RU" sz="1600" b="1" dirty="0">
                <a:latin typeface="Times New Roman" pitchFamily="18" charset="0"/>
                <a:cs typeface="Times New Roman" pitchFamily="18" charset="0"/>
              </a:rPr>
              <a:t>СТАТИСТИЧЕСКОЕ УПРАВЛЕНИЕ ГОРОДА МИНСКА</a:t>
            </a:r>
            <a:br>
              <a:rPr lang="ru-RU" sz="1600" b="1" dirty="0">
                <a:latin typeface="Times New Roman" pitchFamily="18" charset="0"/>
                <a:cs typeface="Times New Roman" pitchFamily="18" charset="0"/>
              </a:rPr>
            </a:br>
            <a:r>
              <a:rPr lang="ru-RU" sz="3000" b="1" dirty="0">
                <a:solidFill>
                  <a:srgbClr val="FF0000"/>
                </a:solidFill>
                <a:latin typeface="+mn-lt"/>
              </a:rPr>
              <a:t/>
            </a:r>
            <a:br>
              <a:rPr lang="ru-RU" sz="3000" b="1" dirty="0">
                <a:solidFill>
                  <a:srgbClr val="FF0000"/>
                </a:solidFill>
                <a:latin typeface="+mn-lt"/>
              </a:rPr>
            </a:br>
            <a:r>
              <a:rPr lang="ru-RU" sz="3000" b="1" dirty="0" smtClean="0">
                <a:solidFill>
                  <a:srgbClr val="FF0000"/>
                </a:solidFill>
                <a:latin typeface="+mn-lt"/>
              </a:rPr>
              <a:t/>
            </a:r>
            <a:br>
              <a:rPr lang="ru-RU" sz="3000" b="1" dirty="0" smtClean="0">
                <a:solidFill>
                  <a:srgbClr val="FF0000"/>
                </a:solidFill>
                <a:latin typeface="+mn-lt"/>
              </a:rPr>
            </a:br>
            <a:r>
              <a:rPr lang="ru-RU" sz="3000" b="1" dirty="0">
                <a:solidFill>
                  <a:srgbClr val="FF0000"/>
                </a:solidFill>
                <a:latin typeface="+mn-lt"/>
              </a:rPr>
              <a:t/>
            </a:r>
            <a:br>
              <a:rPr lang="ru-RU" sz="3000" b="1" dirty="0">
                <a:solidFill>
                  <a:srgbClr val="FF0000"/>
                </a:solidFill>
                <a:latin typeface="+mn-lt"/>
              </a:rPr>
            </a:br>
            <a:r>
              <a:rPr lang="ru-RU" sz="3000" b="1" dirty="0" smtClean="0">
                <a:solidFill>
                  <a:srgbClr val="FF0000"/>
                </a:solidFill>
                <a:latin typeface="+mn-lt"/>
              </a:rPr>
              <a:t/>
            </a:r>
            <a:br>
              <a:rPr lang="ru-RU" sz="3000" b="1" dirty="0" smtClean="0">
                <a:solidFill>
                  <a:srgbClr val="FF0000"/>
                </a:solidFill>
                <a:latin typeface="+mn-lt"/>
              </a:rPr>
            </a:br>
            <a:r>
              <a:rPr lang="ru-RU" sz="3000" b="1" dirty="0">
                <a:solidFill>
                  <a:srgbClr val="FF0000"/>
                </a:solidFill>
                <a:latin typeface="+mn-lt"/>
              </a:rPr>
              <a:t/>
            </a:r>
            <a:br>
              <a:rPr lang="ru-RU" sz="3000" b="1" dirty="0">
                <a:solidFill>
                  <a:srgbClr val="FF0000"/>
                </a:solidFill>
                <a:latin typeface="+mn-lt"/>
              </a:rPr>
            </a:br>
            <a:r>
              <a:rPr lang="ru-RU" sz="3000" b="1" dirty="0" smtClean="0">
                <a:solidFill>
                  <a:srgbClr val="FF0000"/>
                </a:solidFill>
                <a:latin typeface="+mn-lt"/>
              </a:rPr>
              <a:t/>
            </a:r>
            <a:br>
              <a:rPr lang="ru-RU" sz="3000" b="1" dirty="0" smtClean="0">
                <a:solidFill>
                  <a:srgbClr val="FF0000"/>
                </a:solidFill>
                <a:latin typeface="+mn-lt"/>
              </a:rPr>
            </a:br>
            <a:r>
              <a:rPr lang="ru-RU" sz="3000" b="1" dirty="0">
                <a:solidFill>
                  <a:srgbClr val="FF0000"/>
                </a:solidFill>
                <a:latin typeface="+mn-lt"/>
              </a:rPr>
              <a:t/>
            </a:r>
            <a:br>
              <a:rPr lang="ru-RU" sz="3000" b="1" dirty="0">
                <a:solidFill>
                  <a:srgbClr val="FF0000"/>
                </a:solidFill>
                <a:latin typeface="+mn-lt"/>
              </a:rPr>
            </a:br>
            <a:r>
              <a:rPr lang="ru-RU" sz="3000" b="1" dirty="0" smtClean="0">
                <a:solidFill>
                  <a:srgbClr val="FF0000"/>
                </a:solidFill>
                <a:latin typeface="+mn-lt"/>
              </a:rPr>
              <a:t/>
            </a:r>
            <a:br>
              <a:rPr lang="ru-RU" sz="3000" b="1" dirty="0" smtClean="0">
                <a:solidFill>
                  <a:srgbClr val="FF0000"/>
                </a:solidFill>
                <a:latin typeface="+mn-lt"/>
              </a:rPr>
            </a:br>
            <a:r>
              <a:rPr lang="ru-RU" sz="3000" b="1" dirty="0">
                <a:solidFill>
                  <a:srgbClr val="FF0000"/>
                </a:solidFill>
                <a:latin typeface="+mn-lt"/>
              </a:rPr>
              <a:t/>
            </a:r>
            <a:br>
              <a:rPr lang="ru-RU" sz="3000" b="1" dirty="0">
                <a:solidFill>
                  <a:srgbClr val="FF0000"/>
                </a:solidFill>
                <a:latin typeface="+mn-lt"/>
              </a:rPr>
            </a:br>
            <a:r>
              <a:rPr lang="ru-RU" sz="3000" b="1" dirty="0" smtClean="0">
                <a:solidFill>
                  <a:srgbClr val="FF0000"/>
                </a:solidFill>
                <a:latin typeface="+mn-lt"/>
              </a:rPr>
              <a:t/>
            </a:r>
            <a:br>
              <a:rPr lang="ru-RU" sz="3000" b="1" dirty="0" smtClean="0">
                <a:solidFill>
                  <a:srgbClr val="FF0000"/>
                </a:solidFill>
                <a:latin typeface="+mn-lt"/>
              </a:rPr>
            </a:br>
            <a:r>
              <a:rPr lang="ru-RU" sz="3000" b="1" dirty="0">
                <a:solidFill>
                  <a:srgbClr val="FF0000"/>
                </a:solidFill>
                <a:latin typeface="+mn-lt"/>
              </a:rPr>
              <a:t/>
            </a:r>
            <a:br>
              <a:rPr lang="ru-RU" sz="3000" b="1" dirty="0">
                <a:solidFill>
                  <a:srgbClr val="FF0000"/>
                </a:solidFill>
                <a:latin typeface="+mn-lt"/>
              </a:rPr>
            </a:br>
            <a:r>
              <a:rPr lang="ru-RU" sz="3200" dirty="0"/>
              <a:t/>
            </a:r>
            <a:br>
              <a:rPr lang="ru-RU" sz="3200" dirty="0"/>
            </a:br>
            <a:r>
              <a:rPr lang="ru-RU" sz="3000" b="1" dirty="0" smtClean="0">
                <a:solidFill>
                  <a:srgbClr val="FF0000"/>
                </a:solidFill>
                <a:latin typeface="+mn-lt"/>
              </a:rPr>
              <a:t/>
            </a:r>
            <a:br>
              <a:rPr lang="ru-RU" sz="3000" b="1" dirty="0" smtClean="0">
                <a:solidFill>
                  <a:srgbClr val="FF0000"/>
                </a:solidFill>
                <a:latin typeface="+mn-lt"/>
              </a:rPr>
            </a:br>
            <a:r>
              <a:rPr lang="ru-RU" sz="3000" b="1" dirty="0">
                <a:solidFill>
                  <a:srgbClr val="FF0000"/>
                </a:solidFill>
                <a:latin typeface="+mn-lt"/>
              </a:rPr>
              <a:t/>
            </a:r>
            <a:br>
              <a:rPr lang="ru-RU" sz="3000" b="1" dirty="0">
                <a:solidFill>
                  <a:srgbClr val="FF0000"/>
                </a:solidFill>
                <a:latin typeface="+mn-lt"/>
              </a:rPr>
            </a:br>
            <a:r>
              <a:rPr lang="ru-RU" sz="3000" b="1" dirty="0" smtClean="0">
                <a:solidFill>
                  <a:srgbClr val="04105A"/>
                </a:solidFill>
                <a:latin typeface="Calibri" pitchFamily="34" charset="0"/>
              </a:rPr>
              <a:t/>
            </a:r>
            <a:br>
              <a:rPr lang="ru-RU" sz="3000" b="1" dirty="0" smtClean="0">
                <a:solidFill>
                  <a:srgbClr val="04105A"/>
                </a:solidFill>
                <a:latin typeface="Calibri" pitchFamily="34" charset="0"/>
              </a:rPr>
            </a:br>
            <a:endParaRPr lang="en-US" sz="3000" b="1" dirty="0">
              <a:solidFill>
                <a:srgbClr val="04105A"/>
              </a:solidFill>
              <a:latin typeface="+mn-lt"/>
            </a:endParaRPr>
          </a:p>
        </p:txBody>
      </p:sp>
      <p:sp>
        <p:nvSpPr>
          <p:cNvPr id="3" name="Объект 2"/>
          <p:cNvSpPr>
            <a:spLocks noGrp="1"/>
          </p:cNvSpPr>
          <p:nvPr>
            <p:ph idx="1"/>
          </p:nvPr>
        </p:nvSpPr>
        <p:spPr>
          <a:xfrm>
            <a:off x="201114" y="2139134"/>
            <a:ext cx="9143999" cy="2472055"/>
          </a:xfrm>
        </p:spPr>
        <p:txBody>
          <a:bodyPr/>
          <a:lstStyle/>
          <a:p>
            <a:pPr marL="0" indent="0" algn="ctr">
              <a:buNone/>
            </a:pPr>
            <a:r>
              <a:rPr lang="ru-RU" b="1" dirty="0" smtClean="0">
                <a:solidFill>
                  <a:srgbClr val="04105A"/>
                </a:solidFill>
                <a:latin typeface="Calibri" pitchFamily="34" charset="0"/>
              </a:rPr>
              <a:t>              </a:t>
            </a:r>
            <a:r>
              <a:rPr lang="ru-RU" sz="3000" b="1" dirty="0" smtClean="0">
                <a:solidFill>
                  <a:srgbClr val="04105A"/>
                </a:solidFill>
                <a:latin typeface="Calibri" pitchFamily="34" charset="0"/>
              </a:rPr>
              <a:t>Особенности </a:t>
            </a:r>
            <a:r>
              <a:rPr lang="ru-RU" sz="3000" b="1" dirty="0">
                <a:solidFill>
                  <a:srgbClr val="04105A"/>
                </a:solidFill>
                <a:latin typeface="Calibri" pitchFamily="34" charset="0"/>
              </a:rPr>
              <a:t>заполнения форм </a:t>
            </a:r>
            <a:r>
              <a:rPr lang="ru-RU" sz="3000" b="1" dirty="0" smtClean="0">
                <a:solidFill>
                  <a:srgbClr val="04105A"/>
                </a:solidFill>
                <a:latin typeface="Calibri" pitchFamily="34" charset="0"/>
              </a:rPr>
              <a:t>   государственной </a:t>
            </a:r>
            <a:r>
              <a:rPr lang="ru-RU" sz="3000" b="1" dirty="0">
                <a:solidFill>
                  <a:srgbClr val="04105A"/>
                </a:solidFill>
                <a:latin typeface="Calibri" pitchFamily="34" charset="0"/>
              </a:rPr>
              <a:t>статистической отчетности </a:t>
            </a:r>
            <a:r>
              <a:rPr lang="ru-RU" sz="3000" b="1" dirty="0" smtClean="0">
                <a:solidFill>
                  <a:srgbClr val="04105A"/>
                </a:solidFill>
                <a:latin typeface="Calibri" pitchFamily="34" charset="0"/>
              </a:rPr>
              <a:t/>
            </a:r>
            <a:br>
              <a:rPr lang="ru-RU" sz="3000" b="1" dirty="0" smtClean="0">
                <a:solidFill>
                  <a:srgbClr val="04105A"/>
                </a:solidFill>
                <a:latin typeface="Calibri" pitchFamily="34" charset="0"/>
              </a:rPr>
            </a:br>
            <a:r>
              <a:rPr lang="ru-RU" sz="3000" b="1" dirty="0" smtClean="0">
                <a:solidFill>
                  <a:srgbClr val="04105A"/>
                </a:solidFill>
                <a:latin typeface="Calibri" pitchFamily="34" charset="0"/>
              </a:rPr>
              <a:t>по </a:t>
            </a:r>
            <a:r>
              <a:rPr lang="ru-RU" sz="3000" b="1" dirty="0">
                <a:solidFill>
                  <a:srgbClr val="04105A"/>
                </a:solidFill>
                <a:latin typeface="Calibri" pitchFamily="34" charset="0"/>
              </a:rPr>
              <a:t>статистике финансов </a:t>
            </a:r>
            <a:r>
              <a:rPr lang="ru-RU" sz="3000" b="1" dirty="0" smtClean="0">
                <a:solidFill>
                  <a:srgbClr val="04105A"/>
                </a:solidFill>
                <a:latin typeface="Calibri" pitchFamily="34" charset="0"/>
              </a:rPr>
              <a:t/>
            </a:r>
            <a:br>
              <a:rPr lang="ru-RU" sz="3000" b="1" dirty="0" smtClean="0">
                <a:solidFill>
                  <a:srgbClr val="04105A"/>
                </a:solidFill>
                <a:latin typeface="Calibri" pitchFamily="34" charset="0"/>
              </a:rPr>
            </a:br>
            <a:r>
              <a:rPr lang="ru-RU" sz="3000" b="1" dirty="0" smtClean="0">
                <a:solidFill>
                  <a:srgbClr val="04105A"/>
                </a:solidFill>
                <a:latin typeface="Calibri" pitchFamily="34" charset="0"/>
              </a:rPr>
              <a:t>12-ф(прибыль</a:t>
            </a:r>
            <a:r>
              <a:rPr lang="ru-RU" sz="3000" b="1" dirty="0">
                <a:solidFill>
                  <a:srgbClr val="04105A"/>
                </a:solidFill>
                <a:latin typeface="Calibri" pitchFamily="34" charset="0"/>
              </a:rPr>
              <a:t>) «Отчет о </a:t>
            </a:r>
            <a:r>
              <a:rPr lang="ru-RU" sz="3000" b="1" dirty="0" smtClean="0">
                <a:solidFill>
                  <a:srgbClr val="04105A"/>
                </a:solidFill>
                <a:latin typeface="Calibri" pitchFamily="34" charset="0"/>
              </a:rPr>
              <a:t>финансовых результатах</a:t>
            </a:r>
            <a:r>
              <a:rPr lang="ru-RU" sz="3000" b="1" dirty="0">
                <a:solidFill>
                  <a:srgbClr val="04105A"/>
                </a:solidFill>
                <a:latin typeface="Calibri" pitchFamily="34" charset="0"/>
              </a:rPr>
              <a:t>» и </a:t>
            </a:r>
            <a:r>
              <a:rPr lang="ru-RU" sz="3000" b="1" dirty="0" smtClean="0">
                <a:solidFill>
                  <a:srgbClr val="04105A"/>
                </a:solidFill>
                <a:latin typeface="Calibri" pitchFamily="34" charset="0"/>
              </a:rPr>
              <a:t>12-ф(расчеты</a:t>
            </a:r>
            <a:r>
              <a:rPr lang="ru-RU" sz="3000" b="1" dirty="0">
                <a:solidFill>
                  <a:srgbClr val="04105A"/>
                </a:solidFill>
                <a:latin typeface="Calibri" pitchFamily="34" charset="0"/>
              </a:rPr>
              <a:t>) «Отчет о состоянии расчетов»</a:t>
            </a:r>
            <a:endParaRPr lang="ru-RU" sz="3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303" y="220709"/>
            <a:ext cx="590550"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1190625" y="307975"/>
            <a:ext cx="7886700" cy="815975"/>
          </a:xfrm>
        </p:spPr>
        <p:txBody>
          <a:bodyPr/>
          <a:lstStyle/>
          <a:p>
            <a:pPr algn="ctr"/>
            <a:r>
              <a:rPr lang="ru-RU" sz="2800" b="1" smtClean="0">
                <a:solidFill>
                  <a:srgbClr val="04105A"/>
                </a:solidFill>
              </a:rPr>
              <a:t>12-ф(расчеты) </a:t>
            </a:r>
            <a:br>
              <a:rPr lang="ru-RU" sz="2800" b="1" smtClean="0">
                <a:solidFill>
                  <a:srgbClr val="04105A"/>
                </a:solidFill>
              </a:rPr>
            </a:br>
            <a:r>
              <a:rPr lang="ru-RU" sz="2800" b="1" smtClean="0">
                <a:solidFill>
                  <a:srgbClr val="04105A"/>
                </a:solidFill>
              </a:rPr>
              <a:t>«Отчет о состоянии расчетов»</a:t>
            </a:r>
          </a:p>
        </p:txBody>
      </p:sp>
      <p:pic>
        <p:nvPicPr>
          <p:cNvPr id="5" name="Рисунок 4"/>
          <p:cNvPicPr>
            <a:picLocks noChangeAspect="1"/>
          </p:cNvPicPr>
          <p:nvPr/>
        </p:nvPicPr>
        <p:blipFill rotWithShape="1">
          <a:blip r:embed="rId2">
            <a:extLst/>
          </a:blip>
          <a:srcRect t="3016"/>
          <a:stretch/>
        </p:blipFill>
        <p:spPr>
          <a:xfrm>
            <a:off x="1400175" y="1156029"/>
            <a:ext cx="7339012" cy="5582908"/>
          </a:xfrm>
          <a:prstGeom prst="rect">
            <a:avLst/>
          </a:prstGeom>
          <a:effectLst>
            <a:softEdge rad="31750"/>
          </a:effectLst>
        </p:spPr>
      </p:pic>
      <p:sp>
        <p:nvSpPr>
          <p:cNvPr id="6" name="Овал 5"/>
          <p:cNvSpPr/>
          <p:nvPr/>
        </p:nvSpPr>
        <p:spPr>
          <a:xfrm>
            <a:off x="4267200" y="4114800"/>
            <a:ext cx="1695450" cy="1143000"/>
          </a:xfrm>
          <a:prstGeom prst="ellipse">
            <a:avLst/>
          </a:prstGeom>
          <a:noFill/>
          <a:ln w="28575">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1190625" y="307975"/>
            <a:ext cx="7886700" cy="815975"/>
          </a:xfrm>
        </p:spPr>
        <p:txBody>
          <a:bodyPr/>
          <a:lstStyle/>
          <a:p>
            <a:pPr algn="ctr"/>
            <a:r>
              <a:rPr lang="ru-RU" sz="2800" b="1" smtClean="0">
                <a:solidFill>
                  <a:srgbClr val="04105A"/>
                </a:solidFill>
              </a:rPr>
              <a:t>12-ф(расчеты) </a:t>
            </a:r>
            <a:br>
              <a:rPr lang="ru-RU" sz="2800" b="1" smtClean="0">
                <a:solidFill>
                  <a:srgbClr val="04105A"/>
                </a:solidFill>
              </a:rPr>
            </a:br>
            <a:r>
              <a:rPr lang="ru-RU" sz="2800" b="1" smtClean="0">
                <a:solidFill>
                  <a:srgbClr val="04105A"/>
                </a:solidFill>
              </a:rPr>
              <a:t>«Отчет о состоянии расчетов»</a:t>
            </a:r>
          </a:p>
        </p:txBody>
      </p:sp>
      <p:pic>
        <p:nvPicPr>
          <p:cNvPr id="6" name="Рисунок 5"/>
          <p:cNvPicPr>
            <a:picLocks noChangeAspect="1"/>
          </p:cNvPicPr>
          <p:nvPr/>
        </p:nvPicPr>
        <p:blipFill>
          <a:blip r:embed="rId2">
            <a:extLst/>
          </a:blip>
          <a:stretch>
            <a:fillRect/>
          </a:stretch>
        </p:blipFill>
        <p:spPr>
          <a:xfrm>
            <a:off x="596270" y="1210970"/>
            <a:ext cx="8414380" cy="4818356"/>
          </a:xfrm>
          <a:prstGeom prst="rect">
            <a:avLst/>
          </a:prstGeom>
          <a:effectLst>
            <a:softEdge rad="31750"/>
          </a:effectLst>
        </p:spPr>
      </p:pic>
      <p:sp>
        <p:nvSpPr>
          <p:cNvPr id="9" name="Овал 8"/>
          <p:cNvSpPr/>
          <p:nvPr/>
        </p:nvSpPr>
        <p:spPr>
          <a:xfrm>
            <a:off x="2466975" y="2400300"/>
            <a:ext cx="1619250" cy="304800"/>
          </a:xfrm>
          <a:prstGeom prst="ellipse">
            <a:avLst/>
          </a:prstGeom>
          <a:noFill/>
          <a:ln w="1905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0" name="Овал 9"/>
          <p:cNvSpPr/>
          <p:nvPr/>
        </p:nvSpPr>
        <p:spPr>
          <a:xfrm>
            <a:off x="2514600" y="3019425"/>
            <a:ext cx="1619250" cy="304800"/>
          </a:xfrm>
          <a:prstGeom prst="ellipse">
            <a:avLst/>
          </a:prstGeom>
          <a:noFill/>
          <a:ln w="1905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2534195" y="231775"/>
            <a:ext cx="4650376" cy="815975"/>
          </a:xfrm>
        </p:spPr>
        <p:txBody>
          <a:bodyPr/>
          <a:lstStyle/>
          <a:p>
            <a:pPr algn="just" eaLnBrk="1" hangingPunct="1"/>
            <a:r>
              <a:rPr lang="ru-RU" sz="2800" b="1" dirty="0" smtClean="0">
                <a:solidFill>
                  <a:srgbClr val="04105A"/>
                </a:solidFill>
              </a:rPr>
              <a:t>12-ф(расчеты) </a:t>
            </a:r>
            <a:br>
              <a:rPr lang="ru-RU" sz="2800" b="1" dirty="0" smtClean="0">
                <a:solidFill>
                  <a:srgbClr val="04105A"/>
                </a:solidFill>
              </a:rPr>
            </a:br>
            <a:r>
              <a:rPr lang="ru-RU" sz="2800" b="1" dirty="0" smtClean="0">
                <a:solidFill>
                  <a:srgbClr val="04105A"/>
                </a:solidFill>
              </a:rPr>
              <a:t>«Отчет о состоянии расчетов»</a:t>
            </a:r>
          </a:p>
        </p:txBody>
      </p:sp>
      <p:sp>
        <p:nvSpPr>
          <p:cNvPr id="25602" name="Заголовок 1"/>
          <p:cNvSpPr txBox="1">
            <a:spLocks/>
          </p:cNvSpPr>
          <p:nvPr/>
        </p:nvSpPr>
        <p:spPr bwMode="auto">
          <a:xfrm>
            <a:off x="2114550" y="1050471"/>
            <a:ext cx="4933950" cy="600075"/>
          </a:xfrm>
          <a:prstGeom prst="rect">
            <a:avLst/>
          </a:prstGeom>
          <a:noFill/>
          <a:ln w="9525">
            <a:noFill/>
            <a:miter lim="800000"/>
            <a:headEnd/>
            <a:tailEnd/>
          </a:ln>
        </p:spPr>
        <p:txBody>
          <a:bodyPr anchor="ctr"/>
          <a:lstStyle/>
          <a:p>
            <a:pPr algn="just">
              <a:lnSpc>
                <a:spcPct val="90000"/>
              </a:lnSpc>
            </a:pPr>
            <a:r>
              <a:rPr lang="ru-RU" sz="3300" b="1" dirty="0" smtClean="0">
                <a:solidFill>
                  <a:srgbClr val="CC0066"/>
                </a:solidFill>
                <a:latin typeface="Calibri Light"/>
              </a:rPr>
              <a:t>                    </a:t>
            </a:r>
            <a:r>
              <a:rPr lang="en-US" sz="3300" b="1" dirty="0" smtClean="0">
                <a:solidFill>
                  <a:srgbClr val="CC0066"/>
                </a:solidFill>
                <a:latin typeface="Calibri Light"/>
              </a:rPr>
              <a:t> </a:t>
            </a:r>
            <a:r>
              <a:rPr lang="ru-RU" sz="3300" b="1" dirty="0" smtClean="0">
                <a:solidFill>
                  <a:srgbClr val="CC0066"/>
                </a:solidFill>
                <a:latin typeface="Calibri Light"/>
              </a:rPr>
              <a:t> </a:t>
            </a:r>
            <a:r>
              <a:rPr lang="ru-RU" sz="3000" b="1" u="sng" dirty="0" smtClean="0">
                <a:solidFill>
                  <a:srgbClr val="CC0066"/>
                </a:solidFill>
                <a:latin typeface="Calibri Light"/>
              </a:rPr>
              <a:t>Важно</a:t>
            </a:r>
            <a:r>
              <a:rPr lang="ru-RU" sz="3000" b="1" u="sng" dirty="0">
                <a:solidFill>
                  <a:srgbClr val="CC0066"/>
                </a:solidFill>
                <a:latin typeface="Calibri Light"/>
              </a:rPr>
              <a:t>!</a:t>
            </a:r>
          </a:p>
        </p:txBody>
      </p:sp>
      <p:sp>
        <p:nvSpPr>
          <p:cNvPr id="6" name="Прямоугольник 5"/>
          <p:cNvSpPr/>
          <p:nvPr/>
        </p:nvSpPr>
        <p:spPr>
          <a:xfrm>
            <a:off x="933450" y="1676400"/>
            <a:ext cx="8210550" cy="3677930"/>
          </a:xfrm>
          <a:prstGeom prst="rect">
            <a:avLst/>
          </a:prstGeom>
        </p:spPr>
        <p:txBody>
          <a:bodyPr wrap="square">
            <a:spAutoFit/>
          </a:bodyPr>
          <a:lstStyle/>
          <a:p>
            <a:pPr marL="285750" indent="-285750" algn="just" fontAlgn="auto">
              <a:spcBef>
                <a:spcPts val="0"/>
              </a:spcBef>
              <a:spcAft>
                <a:spcPts val="0"/>
              </a:spcAft>
              <a:buFont typeface="Wingdings" panose="05000000000000000000" pitchFamily="2" charset="2"/>
              <a:buChar char="q"/>
              <a:defRPr/>
            </a:pPr>
            <a:r>
              <a:rPr lang="ru-RU" dirty="0" smtClean="0">
                <a:solidFill>
                  <a:srgbClr val="04105A"/>
                </a:solidFill>
                <a:latin typeface="+mn-lt"/>
                <a:cs typeface="Arial" pitchFamily="34" charset="0"/>
              </a:rPr>
              <a:t>Если </a:t>
            </a:r>
            <a:r>
              <a:rPr lang="ru-RU" dirty="0">
                <a:solidFill>
                  <a:srgbClr val="04105A"/>
                </a:solidFill>
                <a:latin typeface="+mn-lt"/>
                <a:cs typeface="Arial" pitchFamily="34" charset="0"/>
              </a:rPr>
              <a:t>в с одним и тем же покупателем (поставщиком) заключено несколько договоров, то задолженность рассчитывается по каждому договору отдельно и, соответственно, включается в дебиторскую или кредиторскую задолженность. </a:t>
            </a:r>
            <a:endParaRPr lang="ru-RU" dirty="0" smtClean="0">
              <a:solidFill>
                <a:srgbClr val="04105A"/>
              </a:solidFill>
              <a:latin typeface="+mn-lt"/>
              <a:cs typeface="Arial" pitchFamily="34" charset="0"/>
            </a:endParaRPr>
          </a:p>
          <a:p>
            <a:pPr marL="285750" indent="-285750" algn="just" fontAlgn="auto">
              <a:spcBef>
                <a:spcPts val="0"/>
              </a:spcBef>
              <a:spcAft>
                <a:spcPts val="0"/>
              </a:spcAft>
              <a:buFont typeface="Wingdings" panose="05000000000000000000" pitchFamily="2" charset="2"/>
              <a:buChar char="q"/>
              <a:defRPr/>
            </a:pPr>
            <a:r>
              <a:rPr lang="ru-RU" sz="1900" b="1" dirty="0">
                <a:solidFill>
                  <a:srgbClr val="04105A"/>
                </a:solidFill>
                <a:latin typeface="+mn-lt"/>
                <a:cs typeface="Arial" pitchFamily="34" charset="0"/>
              </a:rPr>
              <a:t>По строке 102 </a:t>
            </a:r>
            <a:r>
              <a:rPr lang="ru-RU" b="1" dirty="0">
                <a:solidFill>
                  <a:srgbClr val="CC0066"/>
                </a:solidFill>
                <a:latin typeface="+mn-lt"/>
                <a:cs typeface="Arial" pitchFamily="34" charset="0"/>
              </a:rPr>
              <a:t>не отражаются</a:t>
            </a:r>
            <a:r>
              <a:rPr lang="ru-RU" dirty="0">
                <a:solidFill>
                  <a:srgbClr val="CC0066"/>
                </a:solidFill>
                <a:latin typeface="+mn-lt"/>
                <a:cs typeface="Arial" pitchFamily="34" charset="0"/>
              </a:rPr>
              <a:t> </a:t>
            </a:r>
            <a:r>
              <a:rPr lang="ru-RU" dirty="0">
                <a:solidFill>
                  <a:srgbClr val="04105A"/>
                </a:solidFill>
                <a:latin typeface="+mn-lt"/>
                <a:cs typeface="Arial" pitchFamily="34" charset="0"/>
              </a:rPr>
              <a:t>аккредитивы, учитываемые на счете 60.</a:t>
            </a:r>
          </a:p>
          <a:p>
            <a:pPr marL="285750" indent="-285750" algn="just" fontAlgn="auto">
              <a:spcBef>
                <a:spcPts val="600"/>
              </a:spcBef>
              <a:spcAft>
                <a:spcPts val="0"/>
              </a:spcAft>
              <a:buFont typeface="Wingdings" panose="05000000000000000000" pitchFamily="2" charset="2"/>
              <a:buChar char="q"/>
              <a:defRPr/>
            </a:pPr>
            <a:r>
              <a:rPr lang="ru-RU" dirty="0" smtClean="0">
                <a:solidFill>
                  <a:srgbClr val="04105A"/>
                </a:solidFill>
                <a:latin typeface="+mn-lt"/>
                <a:cs typeface="Arial" pitchFamily="34" charset="0"/>
              </a:rPr>
              <a:t>Сумма </a:t>
            </a:r>
            <a:r>
              <a:rPr lang="ru-RU" dirty="0">
                <a:solidFill>
                  <a:srgbClr val="04105A"/>
                </a:solidFill>
                <a:latin typeface="+mn-lt"/>
                <a:cs typeface="Arial" pitchFamily="34" charset="0"/>
              </a:rPr>
              <a:t>дебиторской задолженности, по которой в установленном порядке созданы резервы по сомнительным долгам (</a:t>
            </a:r>
            <a:r>
              <a:rPr lang="ru-RU" b="1" dirty="0">
                <a:solidFill>
                  <a:srgbClr val="04105A"/>
                </a:solidFill>
                <a:latin typeface="+mn-lt"/>
                <a:cs typeface="Arial" pitchFamily="34" charset="0"/>
              </a:rPr>
              <a:t>строки 101 – 103 раздела </a:t>
            </a:r>
            <a:r>
              <a:rPr lang="en-US" dirty="0">
                <a:solidFill>
                  <a:srgbClr val="04105A"/>
                </a:solidFill>
                <a:latin typeface="+mn-lt"/>
                <a:cs typeface="Arial" pitchFamily="34" charset="0"/>
              </a:rPr>
              <a:t>I</a:t>
            </a:r>
            <a:r>
              <a:rPr lang="ru-RU" dirty="0">
                <a:solidFill>
                  <a:srgbClr val="04105A"/>
                </a:solidFill>
                <a:latin typeface="+mn-lt"/>
                <a:cs typeface="Arial" pitchFamily="34" charset="0"/>
              </a:rPr>
              <a:t>), уменьшается на сумму этих резервов.</a:t>
            </a:r>
          </a:p>
          <a:p>
            <a:pPr marL="285750" indent="-285750" algn="just" fontAlgn="auto">
              <a:spcBef>
                <a:spcPts val="600"/>
              </a:spcBef>
              <a:spcAft>
                <a:spcPts val="0"/>
              </a:spcAft>
              <a:buFont typeface="Wingdings" panose="05000000000000000000" pitchFamily="2" charset="2"/>
              <a:buChar char="q"/>
              <a:defRPr/>
            </a:pPr>
            <a:r>
              <a:rPr lang="ru-RU" sz="1900" b="1" dirty="0" smtClean="0">
                <a:solidFill>
                  <a:srgbClr val="04105A"/>
                </a:solidFill>
                <a:latin typeface="+mn-lt"/>
                <a:cs typeface="Arial" pitchFamily="34" charset="0"/>
              </a:rPr>
              <a:t>По </a:t>
            </a:r>
            <a:r>
              <a:rPr lang="ru-RU" sz="1900" b="1" dirty="0">
                <a:solidFill>
                  <a:srgbClr val="04105A"/>
                </a:solidFill>
                <a:latin typeface="+mn-lt"/>
                <a:cs typeface="Arial" pitchFamily="34" charset="0"/>
              </a:rPr>
              <a:t>строке </a:t>
            </a:r>
            <a:r>
              <a:rPr lang="ru-RU" sz="1900" b="1" dirty="0" smtClean="0">
                <a:solidFill>
                  <a:srgbClr val="04105A"/>
                </a:solidFill>
                <a:latin typeface="+mn-lt"/>
                <a:cs typeface="Arial" pitchFamily="34" charset="0"/>
              </a:rPr>
              <a:t>107</a:t>
            </a:r>
            <a:r>
              <a:rPr lang="en-US" dirty="0">
                <a:solidFill>
                  <a:srgbClr val="04105A"/>
                </a:solidFill>
                <a:latin typeface="+mn-lt"/>
                <a:cs typeface="Arial" pitchFamily="34" charset="0"/>
              </a:rPr>
              <a:t> </a:t>
            </a:r>
            <a:r>
              <a:rPr lang="ru-RU" dirty="0" smtClean="0">
                <a:solidFill>
                  <a:srgbClr val="04105A"/>
                </a:solidFill>
                <a:latin typeface="+mn-lt"/>
                <a:cs typeface="Arial" pitchFamily="34" charset="0"/>
              </a:rPr>
              <a:t>кроме кредитового остатка по счету 68 также</a:t>
            </a:r>
            <a:r>
              <a:rPr lang="ru-RU" sz="1900" b="1" dirty="0" smtClean="0">
                <a:solidFill>
                  <a:srgbClr val="04105A"/>
                </a:solidFill>
                <a:latin typeface="+mn-lt"/>
                <a:cs typeface="Arial" pitchFamily="34" charset="0"/>
              </a:rPr>
              <a:t> </a:t>
            </a:r>
            <a:r>
              <a:rPr lang="ru-RU" dirty="0">
                <a:solidFill>
                  <a:srgbClr val="04105A"/>
                </a:solidFill>
                <a:latin typeface="+mn-lt"/>
                <a:cs typeface="Arial" pitchFamily="34" charset="0"/>
              </a:rPr>
              <a:t>отражается часть прибыли (дохода</a:t>
            </a:r>
            <a:r>
              <a:rPr lang="ru-RU" dirty="0" smtClean="0">
                <a:solidFill>
                  <a:srgbClr val="04105A"/>
                </a:solidFill>
                <a:latin typeface="+mn-lt"/>
                <a:cs typeface="Arial" pitchFamily="34" charset="0"/>
              </a:rPr>
              <a:t>), </a:t>
            </a:r>
            <a:r>
              <a:rPr lang="ru-RU" dirty="0">
                <a:solidFill>
                  <a:srgbClr val="04105A"/>
                </a:solidFill>
                <a:latin typeface="+mn-lt"/>
                <a:cs typeface="Arial" pitchFamily="34" charset="0"/>
              </a:rPr>
              <a:t>подлежащая к уплате в бюджет (счет 75).</a:t>
            </a:r>
          </a:p>
          <a:p>
            <a:pPr marL="285750" indent="-285750" algn="just" fontAlgn="auto">
              <a:spcBef>
                <a:spcPts val="600"/>
              </a:spcBef>
              <a:spcAft>
                <a:spcPts val="0"/>
              </a:spcAft>
              <a:buFont typeface="Wingdings" panose="05000000000000000000" pitchFamily="2" charset="2"/>
              <a:buChar char="q"/>
              <a:defRPr/>
            </a:pPr>
            <a:r>
              <a:rPr lang="ru-RU" sz="1900" b="1" dirty="0">
                <a:solidFill>
                  <a:srgbClr val="04105A"/>
                </a:solidFill>
                <a:latin typeface="+mn-lt"/>
                <a:cs typeface="Arial" pitchFamily="34" charset="0"/>
              </a:rPr>
              <a:t>По строке 110 </a:t>
            </a:r>
            <a:r>
              <a:rPr lang="ru-RU" dirty="0">
                <a:solidFill>
                  <a:srgbClr val="04105A"/>
                </a:solidFill>
                <a:latin typeface="+mn-lt"/>
                <a:cs typeface="Arial" pitchFamily="34" charset="0"/>
              </a:rPr>
              <a:t>отражается кредитовый остаток по 66 и 67 </a:t>
            </a:r>
            <a:r>
              <a:rPr lang="ru-RU" dirty="0" smtClean="0">
                <a:solidFill>
                  <a:srgbClr val="04105A"/>
                </a:solidFill>
                <a:latin typeface="+mn-lt"/>
                <a:cs typeface="Arial" pitchFamily="34" charset="0"/>
              </a:rPr>
              <a:t>счетам </a:t>
            </a:r>
            <a:r>
              <a:rPr lang="ru-RU" u="sng" dirty="0">
                <a:solidFill>
                  <a:srgbClr val="04105A"/>
                </a:solidFill>
                <a:latin typeface="+mn-lt"/>
                <a:cs typeface="Arial" pitchFamily="34" charset="0"/>
              </a:rPr>
              <a:t>с учетом процентов</a:t>
            </a:r>
            <a:r>
              <a:rPr lang="ru-RU" u="sng" dirty="0" smtClean="0">
                <a:solidFill>
                  <a:srgbClr val="04105A"/>
                </a:solidFill>
                <a:latin typeface="+mn-lt"/>
                <a:cs typeface="Arial" pitchFamily="34" charset="0"/>
              </a:rPr>
              <a:t>!</a:t>
            </a:r>
            <a:endParaRPr lang="ru-RU" u="sng" dirty="0">
              <a:solidFill>
                <a:srgbClr val="04105A"/>
              </a:solidFill>
              <a:latin typeface="+mn-lt"/>
              <a:cs typeface="Arial" pitchFamily="34" charset="0"/>
            </a:endParaRPr>
          </a:p>
        </p:txBody>
      </p:sp>
    </p:spTree>
    <p:extLst>
      <p:ext uri="{BB962C8B-B14F-4D97-AF65-F5344CB8AC3E}">
        <p14:creationId xmlns:p14="http://schemas.microsoft.com/office/powerpoint/2010/main" val="58969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2467111" y="231775"/>
            <a:ext cx="4857478" cy="815975"/>
          </a:xfrm>
        </p:spPr>
        <p:txBody>
          <a:bodyPr/>
          <a:lstStyle/>
          <a:p>
            <a:pPr algn="just" eaLnBrk="1" hangingPunct="1"/>
            <a:r>
              <a:rPr lang="ru-RU" sz="2800" b="1" dirty="0" smtClean="0">
                <a:solidFill>
                  <a:srgbClr val="04105A"/>
                </a:solidFill>
              </a:rPr>
              <a:t>12-ф(расчеты) </a:t>
            </a:r>
            <a:br>
              <a:rPr lang="ru-RU" sz="2800" b="1" dirty="0" smtClean="0">
                <a:solidFill>
                  <a:srgbClr val="04105A"/>
                </a:solidFill>
              </a:rPr>
            </a:br>
            <a:r>
              <a:rPr lang="ru-RU" sz="2800" b="1" dirty="0" smtClean="0">
                <a:solidFill>
                  <a:srgbClr val="04105A"/>
                </a:solidFill>
              </a:rPr>
              <a:t>«Отчет о состоянии расчетов»</a:t>
            </a:r>
          </a:p>
        </p:txBody>
      </p:sp>
      <p:sp>
        <p:nvSpPr>
          <p:cNvPr id="25602" name="Заголовок 1"/>
          <p:cNvSpPr txBox="1">
            <a:spLocks/>
          </p:cNvSpPr>
          <p:nvPr/>
        </p:nvSpPr>
        <p:spPr bwMode="auto">
          <a:xfrm>
            <a:off x="1609725" y="1047750"/>
            <a:ext cx="4933950" cy="600075"/>
          </a:xfrm>
          <a:prstGeom prst="rect">
            <a:avLst/>
          </a:prstGeom>
          <a:noFill/>
          <a:ln w="9525">
            <a:noFill/>
            <a:miter lim="800000"/>
            <a:headEnd/>
            <a:tailEnd/>
          </a:ln>
        </p:spPr>
        <p:txBody>
          <a:bodyPr anchor="ctr"/>
          <a:lstStyle/>
          <a:p>
            <a:pPr algn="just">
              <a:lnSpc>
                <a:spcPct val="90000"/>
              </a:lnSpc>
            </a:pPr>
            <a:r>
              <a:rPr lang="ru-RU" sz="3000" b="1" dirty="0" smtClean="0">
                <a:solidFill>
                  <a:srgbClr val="CC0066"/>
                </a:solidFill>
                <a:latin typeface="Calibri Light"/>
              </a:rPr>
              <a:t>                </a:t>
            </a:r>
            <a:r>
              <a:rPr lang="en-US" sz="3000" b="1" dirty="0" smtClean="0">
                <a:solidFill>
                  <a:srgbClr val="CC0066"/>
                </a:solidFill>
                <a:latin typeface="Calibri Light"/>
              </a:rPr>
              <a:t>   </a:t>
            </a:r>
            <a:r>
              <a:rPr lang="ru-RU" sz="3000" b="1" dirty="0" smtClean="0">
                <a:solidFill>
                  <a:srgbClr val="CC0066"/>
                </a:solidFill>
                <a:latin typeface="Calibri Light"/>
              </a:rPr>
              <a:t>             </a:t>
            </a:r>
            <a:r>
              <a:rPr lang="ru-RU" sz="3000" b="1" u="sng" dirty="0" smtClean="0">
                <a:solidFill>
                  <a:srgbClr val="CC0066"/>
                </a:solidFill>
                <a:latin typeface="Calibri Light"/>
              </a:rPr>
              <a:t>Важно</a:t>
            </a:r>
            <a:r>
              <a:rPr lang="ru-RU" sz="3000" b="1" u="sng" dirty="0">
                <a:solidFill>
                  <a:srgbClr val="CC0066"/>
                </a:solidFill>
                <a:latin typeface="Calibri Light"/>
              </a:rPr>
              <a:t>!</a:t>
            </a:r>
          </a:p>
        </p:txBody>
      </p:sp>
      <p:sp>
        <p:nvSpPr>
          <p:cNvPr id="6" name="Прямоугольник 5"/>
          <p:cNvSpPr/>
          <p:nvPr/>
        </p:nvSpPr>
        <p:spPr>
          <a:xfrm>
            <a:off x="647700" y="1543050"/>
            <a:ext cx="8496300" cy="5439951"/>
          </a:xfrm>
          <a:prstGeom prst="rect">
            <a:avLst/>
          </a:prstGeom>
        </p:spPr>
        <p:txBody>
          <a:bodyPr wrap="square">
            <a:spAutoFit/>
          </a:bodyPr>
          <a:lstStyle/>
          <a:p>
            <a:pPr marL="285750" indent="-285750" algn="ctr" fontAlgn="auto">
              <a:spcBef>
                <a:spcPts val="0"/>
              </a:spcBef>
              <a:spcAft>
                <a:spcPts val="0"/>
              </a:spcAft>
              <a:buFont typeface="Wingdings" panose="05000000000000000000" pitchFamily="2" charset="2"/>
              <a:buChar char="q"/>
              <a:defRPr/>
            </a:pPr>
            <a:r>
              <a:rPr lang="ru-RU" sz="2200" b="1" dirty="0" smtClean="0">
                <a:solidFill>
                  <a:srgbClr val="04105A"/>
                </a:solidFill>
                <a:latin typeface="+mn-lt"/>
              </a:rPr>
              <a:t> Раздел </a:t>
            </a:r>
            <a:r>
              <a:rPr lang="en-US" sz="2200" b="1" dirty="0" smtClean="0">
                <a:solidFill>
                  <a:srgbClr val="04105A"/>
                </a:solidFill>
                <a:latin typeface="+mn-lt"/>
              </a:rPr>
              <a:t>I</a:t>
            </a:r>
            <a:r>
              <a:rPr lang="ru-RU" sz="2200" b="1" dirty="0" smtClean="0">
                <a:solidFill>
                  <a:srgbClr val="04105A"/>
                </a:solidFill>
                <a:latin typeface="+mn-lt"/>
              </a:rPr>
              <a:t> </a:t>
            </a:r>
          </a:p>
          <a:p>
            <a:pPr marL="285750" indent="-285750" algn="just" fontAlgn="auto">
              <a:spcBef>
                <a:spcPts val="0"/>
              </a:spcBef>
              <a:spcAft>
                <a:spcPts val="0"/>
              </a:spcAft>
              <a:defRPr/>
            </a:pPr>
            <a:r>
              <a:rPr lang="ru-RU" sz="2200" b="1" dirty="0" smtClean="0">
                <a:solidFill>
                  <a:srgbClr val="04105A"/>
                </a:solidFill>
                <a:latin typeface="+mn-lt"/>
              </a:rPr>
              <a:t>		по строке 103 </a:t>
            </a:r>
            <a:r>
              <a:rPr lang="ru-RU" dirty="0" smtClean="0">
                <a:solidFill>
                  <a:srgbClr val="04105A"/>
                </a:solidFill>
                <a:latin typeface="+mn-lt"/>
              </a:rPr>
              <a:t>отражается общая сумма задолженности покупателей                     за топливно-энергетические ресурсы (ТЭР), включая </a:t>
            </a:r>
            <a:r>
              <a:rPr lang="ru-RU" b="1" u="sng" dirty="0" smtClean="0">
                <a:solidFill>
                  <a:srgbClr val="04105A"/>
                </a:solidFill>
                <a:latin typeface="+mn-lt"/>
              </a:rPr>
              <a:t>авансы выданные</a:t>
            </a:r>
            <a:r>
              <a:rPr lang="en-US" dirty="0" smtClean="0">
                <a:solidFill>
                  <a:srgbClr val="04105A"/>
                </a:solidFill>
                <a:latin typeface="+mn-lt"/>
              </a:rPr>
              <a:t>.</a:t>
            </a:r>
            <a:endParaRPr lang="ru-RU" dirty="0" smtClean="0">
              <a:solidFill>
                <a:srgbClr val="04105A"/>
              </a:solidFill>
              <a:latin typeface="+mn-lt"/>
            </a:endParaRPr>
          </a:p>
          <a:p>
            <a:pPr marL="285750" indent="-285750" algn="just" fontAlgn="auto">
              <a:spcBef>
                <a:spcPts val="0"/>
              </a:spcBef>
              <a:spcAft>
                <a:spcPts val="0"/>
              </a:spcAft>
              <a:defRPr/>
            </a:pPr>
            <a:r>
              <a:rPr lang="ru-RU" dirty="0" smtClean="0">
                <a:solidFill>
                  <a:srgbClr val="04105A"/>
                </a:solidFill>
                <a:latin typeface="+mn-lt"/>
              </a:rPr>
              <a:t>		</a:t>
            </a:r>
            <a:r>
              <a:rPr lang="ru-RU" sz="2200" b="1" dirty="0" smtClean="0">
                <a:solidFill>
                  <a:srgbClr val="04105A"/>
                </a:solidFill>
                <a:latin typeface="+mn-lt"/>
              </a:rPr>
              <a:t>по строке 106 </a:t>
            </a:r>
            <a:r>
              <a:rPr lang="ru-RU" dirty="0" smtClean="0">
                <a:solidFill>
                  <a:srgbClr val="04105A"/>
                </a:solidFill>
                <a:latin typeface="+mn-lt"/>
              </a:rPr>
              <a:t>отражается общая сумма задолженности поставщикам                 за ТЭР, включая </a:t>
            </a:r>
            <a:r>
              <a:rPr lang="ru-RU" b="1" u="sng" dirty="0" smtClean="0">
                <a:solidFill>
                  <a:srgbClr val="04105A"/>
                </a:solidFill>
                <a:latin typeface="+mn-lt"/>
              </a:rPr>
              <a:t>авансы полученные</a:t>
            </a:r>
            <a:r>
              <a:rPr lang="ru-RU" dirty="0" smtClean="0">
                <a:solidFill>
                  <a:srgbClr val="04105A"/>
                </a:solidFill>
                <a:latin typeface="+mn-lt"/>
              </a:rPr>
              <a:t>.</a:t>
            </a:r>
          </a:p>
          <a:p>
            <a:pPr marL="285750" indent="-285750" fontAlgn="auto">
              <a:lnSpc>
                <a:spcPts val="1500"/>
              </a:lnSpc>
              <a:spcBef>
                <a:spcPts val="0"/>
              </a:spcBef>
              <a:spcAft>
                <a:spcPts val="0"/>
              </a:spcAft>
              <a:defRPr/>
            </a:pPr>
            <a:endParaRPr lang="ru-RU" sz="2200" b="1" dirty="0" smtClean="0">
              <a:solidFill>
                <a:srgbClr val="04105A"/>
              </a:solidFill>
              <a:latin typeface="+mn-lt"/>
            </a:endParaRPr>
          </a:p>
          <a:p>
            <a:pPr marL="285750" indent="-285750" algn="ctr" fontAlgn="auto">
              <a:spcBef>
                <a:spcPts val="0"/>
              </a:spcBef>
              <a:spcAft>
                <a:spcPts val="0"/>
              </a:spcAft>
              <a:buFont typeface="Wingdings" panose="05000000000000000000" pitchFamily="2" charset="2"/>
              <a:buChar char="q"/>
              <a:defRPr/>
            </a:pPr>
            <a:r>
              <a:rPr lang="ru-RU" sz="2200" b="1" dirty="0" smtClean="0">
                <a:solidFill>
                  <a:srgbClr val="04105A"/>
                </a:solidFill>
                <a:latin typeface="+mn-lt"/>
              </a:rPr>
              <a:t>Раздел </a:t>
            </a:r>
            <a:r>
              <a:rPr lang="en-US" sz="2200" b="1" dirty="0" smtClean="0">
                <a:solidFill>
                  <a:srgbClr val="04105A"/>
                </a:solidFill>
                <a:latin typeface="+mn-lt"/>
              </a:rPr>
              <a:t>II</a:t>
            </a:r>
            <a:r>
              <a:rPr lang="ru-RU" sz="2200" b="1" dirty="0" smtClean="0">
                <a:solidFill>
                  <a:srgbClr val="04105A"/>
                </a:solidFill>
                <a:latin typeface="+mn-lt"/>
              </a:rPr>
              <a:t> </a:t>
            </a:r>
          </a:p>
          <a:p>
            <a:pPr marL="285750" indent="-285750" algn="just" fontAlgn="auto">
              <a:spcBef>
                <a:spcPts val="0"/>
              </a:spcBef>
              <a:spcAft>
                <a:spcPts val="0"/>
              </a:spcAft>
              <a:defRPr/>
            </a:pPr>
            <a:r>
              <a:rPr lang="ru-RU" sz="2200" dirty="0" smtClean="0">
                <a:solidFill>
                  <a:srgbClr val="04105A"/>
                </a:solidFill>
                <a:latin typeface="+mn-lt"/>
              </a:rPr>
              <a:t> 	    </a:t>
            </a:r>
            <a:r>
              <a:rPr lang="ru-RU" sz="2200" b="1" dirty="0" smtClean="0">
                <a:solidFill>
                  <a:srgbClr val="04105A"/>
                </a:solidFill>
                <a:latin typeface="+mn-lt"/>
              </a:rPr>
              <a:t>В графе 7 </a:t>
            </a:r>
            <a:r>
              <a:rPr lang="ru-RU" dirty="0" smtClean="0">
                <a:solidFill>
                  <a:srgbClr val="04105A"/>
                </a:solidFill>
                <a:latin typeface="+mn-lt"/>
              </a:rPr>
              <a:t>отражается сумма задолженности </a:t>
            </a:r>
            <a:r>
              <a:rPr lang="ru-RU" b="1" u="sng" dirty="0" smtClean="0">
                <a:solidFill>
                  <a:srgbClr val="04105A"/>
                </a:solidFill>
                <a:latin typeface="+mn-lt"/>
              </a:rPr>
              <a:t>по выданным </a:t>
            </a:r>
            <a:r>
              <a:rPr lang="ru-RU" dirty="0" smtClean="0">
                <a:solidFill>
                  <a:srgbClr val="04105A"/>
                </a:solidFill>
                <a:latin typeface="+mn-lt"/>
              </a:rPr>
              <a:t>(перечисленным) денежным средствам в виде </a:t>
            </a:r>
            <a:r>
              <a:rPr lang="ru-RU" b="1" u="sng" dirty="0" smtClean="0">
                <a:solidFill>
                  <a:srgbClr val="04105A"/>
                </a:solidFill>
                <a:latin typeface="+mn-lt"/>
              </a:rPr>
              <a:t>авансов</a:t>
            </a:r>
            <a:r>
              <a:rPr lang="ru-RU" dirty="0" smtClean="0">
                <a:solidFill>
                  <a:srgbClr val="04105A"/>
                </a:solidFill>
                <a:latin typeface="+mn-lt"/>
              </a:rPr>
              <a:t> (задатков, предоплаты) поставщикам </a:t>
            </a:r>
            <a:br>
              <a:rPr lang="ru-RU" dirty="0" smtClean="0">
                <a:solidFill>
                  <a:srgbClr val="04105A"/>
                </a:solidFill>
                <a:latin typeface="+mn-lt"/>
              </a:rPr>
            </a:br>
            <a:r>
              <a:rPr lang="ru-RU" dirty="0" smtClean="0">
                <a:solidFill>
                  <a:srgbClr val="04105A"/>
                </a:solidFill>
                <a:latin typeface="+mn-lt"/>
              </a:rPr>
              <a:t>и подрядчикам, исполнителям за приобретаемое имущество, либо выполнение работ, оказание услуг, из графы 2.</a:t>
            </a:r>
          </a:p>
          <a:p>
            <a:pPr marL="285750" indent="-285750" algn="just" fontAlgn="auto">
              <a:spcBef>
                <a:spcPts val="0"/>
              </a:spcBef>
              <a:spcAft>
                <a:spcPts val="0"/>
              </a:spcAft>
              <a:defRPr/>
            </a:pPr>
            <a:r>
              <a:rPr lang="ru-RU" dirty="0" smtClean="0">
                <a:solidFill>
                  <a:srgbClr val="04105A"/>
                </a:solidFill>
                <a:latin typeface="+mn-lt"/>
              </a:rPr>
              <a:t>	     </a:t>
            </a:r>
            <a:r>
              <a:rPr lang="ru-RU" sz="2200" b="1" dirty="0" smtClean="0">
                <a:solidFill>
                  <a:srgbClr val="04105A"/>
                </a:solidFill>
                <a:latin typeface="+mn-lt"/>
              </a:rPr>
              <a:t>В графе 8 </a:t>
            </a:r>
            <a:r>
              <a:rPr lang="ru-RU" dirty="0" smtClean="0">
                <a:solidFill>
                  <a:srgbClr val="04105A"/>
                </a:solidFill>
                <a:latin typeface="+mn-lt"/>
              </a:rPr>
              <a:t>отражается сумма задолженности </a:t>
            </a:r>
            <a:r>
              <a:rPr lang="ru-RU" b="1" u="sng" dirty="0" smtClean="0">
                <a:solidFill>
                  <a:srgbClr val="04105A"/>
                </a:solidFill>
                <a:latin typeface="+mn-lt"/>
              </a:rPr>
              <a:t>по полученным </a:t>
            </a:r>
            <a:r>
              <a:rPr lang="ru-RU" dirty="0" smtClean="0">
                <a:solidFill>
                  <a:srgbClr val="04105A"/>
                </a:solidFill>
                <a:latin typeface="+mn-lt"/>
              </a:rPr>
              <a:t> денежным средствам в виде </a:t>
            </a:r>
            <a:r>
              <a:rPr lang="ru-RU" b="1" u="sng" dirty="0" smtClean="0">
                <a:solidFill>
                  <a:srgbClr val="04105A"/>
                </a:solidFill>
                <a:latin typeface="+mn-lt"/>
              </a:rPr>
              <a:t>авансов</a:t>
            </a:r>
            <a:r>
              <a:rPr lang="ru-RU" dirty="0" smtClean="0">
                <a:solidFill>
                  <a:srgbClr val="04105A"/>
                </a:solidFill>
                <a:latin typeface="+mn-lt"/>
              </a:rPr>
              <a:t> (задатков, предоплаты) от покупателей и заказчиков  под поставку материальных ценностей либо под выполнение работ, оказание услуг, </a:t>
            </a:r>
            <a:r>
              <a:rPr lang="ru-RU" dirty="0">
                <a:solidFill>
                  <a:srgbClr val="04105A"/>
                </a:solidFill>
                <a:latin typeface="+mn-lt"/>
              </a:rPr>
              <a:t>из графы </a:t>
            </a:r>
            <a:r>
              <a:rPr lang="ru-RU" dirty="0" smtClean="0">
                <a:solidFill>
                  <a:srgbClr val="04105A"/>
                </a:solidFill>
                <a:latin typeface="+mn-lt"/>
              </a:rPr>
              <a:t>4.</a:t>
            </a:r>
            <a:endParaRPr lang="ru-RU" dirty="0">
              <a:solidFill>
                <a:srgbClr val="04105A"/>
              </a:solidFill>
              <a:latin typeface="+mn-lt"/>
            </a:endParaRPr>
          </a:p>
          <a:p>
            <a:pPr marL="895350" indent="-285750" fontAlgn="auto">
              <a:spcBef>
                <a:spcPts val="0"/>
              </a:spcBef>
              <a:spcAft>
                <a:spcPts val="0"/>
              </a:spcAft>
              <a:buFont typeface="Arial" panose="020B0604020202020204" pitchFamily="34" charset="0"/>
              <a:buChar char="•"/>
              <a:defRPr/>
            </a:pPr>
            <a:endParaRPr lang="ru-RU" dirty="0">
              <a:solidFill>
                <a:srgbClr val="04105A"/>
              </a:solidFill>
              <a:latin typeface="+mn-lt"/>
            </a:endParaRPr>
          </a:p>
          <a:p>
            <a:pPr marL="895350" indent="-285750" fontAlgn="auto">
              <a:spcBef>
                <a:spcPts val="0"/>
              </a:spcBef>
              <a:spcAft>
                <a:spcPts val="0"/>
              </a:spcAft>
              <a:buFont typeface="Arial" panose="020B0604020202020204" pitchFamily="34" charset="0"/>
              <a:buChar char="•"/>
              <a:defRPr/>
            </a:pPr>
            <a:endParaRPr lang="ru-RU" dirty="0">
              <a:solidFill>
                <a:srgbClr val="04105A"/>
              </a:solidFill>
              <a:latin typeface="+mn-lt"/>
            </a:endParaRPr>
          </a:p>
          <a:p>
            <a:pPr marL="285750" indent="-285750" fontAlgn="auto">
              <a:spcBef>
                <a:spcPts val="600"/>
              </a:spcBef>
              <a:spcAft>
                <a:spcPts val="0"/>
              </a:spcAft>
              <a:defRPr/>
            </a:pPr>
            <a:endParaRPr lang="ru-RU" u="sng" dirty="0">
              <a:solidFill>
                <a:srgbClr val="04105A"/>
              </a:solidFill>
              <a:latin typeface="+mn-lt"/>
            </a:endParaRPr>
          </a:p>
        </p:txBody>
      </p:sp>
    </p:spTree>
    <p:extLst>
      <p:ext uri="{BB962C8B-B14F-4D97-AF65-F5344CB8AC3E}">
        <p14:creationId xmlns:p14="http://schemas.microsoft.com/office/powerpoint/2010/main" val="238335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14500" y="447675"/>
            <a:ext cx="6800850" cy="1243013"/>
          </a:xfrm>
        </p:spPr>
        <p:txBody>
          <a:bodyPr/>
          <a:lstStyle/>
          <a:p>
            <a:pPr algn="ctr"/>
            <a:r>
              <a:rPr lang="ru-RU" sz="2400" b="1" dirty="0" smtClean="0">
                <a:solidFill>
                  <a:srgbClr val="04105A"/>
                </a:solidFill>
              </a:rPr>
              <a:t>Состояние расчетов </a:t>
            </a:r>
            <a:r>
              <a:rPr lang="ru-RU" sz="2400" b="1" dirty="0">
                <a:solidFill>
                  <a:srgbClr val="04105A"/>
                </a:solidFill>
              </a:rPr>
              <a:t>со странами Европейского </a:t>
            </a:r>
            <a:r>
              <a:rPr lang="ru-RU" sz="2400" b="1" dirty="0" smtClean="0">
                <a:solidFill>
                  <a:srgbClr val="04105A"/>
                </a:solidFill>
              </a:rPr>
              <a:t>Союза и другими странами</a:t>
            </a:r>
            <a:endParaRPr lang="ru-RU" sz="2400" b="1" dirty="0">
              <a:solidFill>
                <a:srgbClr val="04105A"/>
              </a:solidFill>
            </a:endParaRPr>
          </a:p>
        </p:txBody>
      </p:sp>
      <p:sp>
        <p:nvSpPr>
          <p:cNvPr id="3" name="Объект 2"/>
          <p:cNvSpPr>
            <a:spLocks noGrp="1"/>
          </p:cNvSpPr>
          <p:nvPr>
            <p:ph idx="1"/>
          </p:nvPr>
        </p:nvSpPr>
        <p:spPr>
          <a:xfrm>
            <a:off x="927191" y="1580878"/>
            <a:ext cx="7694296" cy="4519476"/>
          </a:xfrm>
        </p:spPr>
        <p:txBody>
          <a:bodyPr/>
          <a:lstStyle/>
          <a:p>
            <a:pPr algn="just"/>
            <a:r>
              <a:rPr lang="ru-RU" sz="1800" dirty="0"/>
              <a:t>По </a:t>
            </a:r>
            <a:r>
              <a:rPr lang="ru-RU" sz="1800" b="1" dirty="0">
                <a:solidFill>
                  <a:srgbClr val="FF0066"/>
                </a:solidFill>
                <a:hlinkClick r:id="rId2"/>
              </a:rPr>
              <a:t>строке 218 раздела II</a:t>
            </a:r>
            <a:r>
              <a:rPr lang="ru-RU" sz="1800" b="1" dirty="0">
                <a:solidFill>
                  <a:srgbClr val="FF0066"/>
                </a:solidFill>
              </a:rPr>
              <a:t> </a:t>
            </a:r>
            <a:r>
              <a:rPr lang="ru-RU" sz="1800" dirty="0"/>
              <a:t>отражаются данные о состоянии расчетов со странами Европейского Союза: </a:t>
            </a:r>
            <a:endParaRPr lang="ru-RU" sz="1800" dirty="0" smtClean="0"/>
          </a:p>
          <a:p>
            <a:pPr algn="just"/>
            <a:r>
              <a:rPr lang="ru-RU" sz="1800" dirty="0" smtClean="0"/>
              <a:t>Австрийская </a:t>
            </a:r>
            <a:r>
              <a:rPr lang="ru-RU" sz="1800" dirty="0"/>
              <a:t>Республика, Королевство Бельгии, Федеративная Республика Германия, Греческая Республика, Королевство Дания, Ирландия, Королевство Испания, Итальянская Республика, Великое Герцогство Люксембург, Королевство Нидерландов, Португальская Республика, Финляндская Республика, Французская Республика, Королевство Швеция, Венгрия, Республика Кипр, Республика Мальта, Республика Польша, Республика Словения, Словацкая Республика, Чешская Республика, Республика Болгария, Румыния, Республика Хорватия, </a:t>
            </a:r>
            <a:r>
              <a:rPr lang="ru-RU" sz="1800" b="1" dirty="0">
                <a:solidFill>
                  <a:srgbClr val="0070C0"/>
                </a:solidFill>
              </a:rPr>
              <a:t>Латвийская Республика, Литовская Республика и Эстонская Республика. </a:t>
            </a:r>
          </a:p>
          <a:p>
            <a:pPr algn="just"/>
            <a:r>
              <a:rPr lang="ru-RU" sz="1800" b="1" dirty="0">
                <a:solidFill>
                  <a:srgbClr val="FF0066"/>
                </a:solidFill>
              </a:rPr>
              <a:t>!!! В дальнейшем, при вступлении в (выходе из) Европейский Союз других стран, расчеты с ними необходимо отражать по данной строке.</a:t>
            </a:r>
          </a:p>
          <a:p>
            <a:pPr algn="just"/>
            <a:r>
              <a:rPr lang="ru-RU" sz="1800" b="1" dirty="0">
                <a:solidFill>
                  <a:srgbClr val="FF0066"/>
                </a:solidFill>
              </a:rPr>
              <a:t>По строке 221 </a:t>
            </a:r>
            <a:r>
              <a:rPr lang="ru-RU" sz="1800" b="1" dirty="0"/>
              <a:t>организациям заполнять данные </a:t>
            </a:r>
            <a:r>
              <a:rPr lang="ru-RU" sz="1800" b="1" dirty="0">
                <a:solidFill>
                  <a:srgbClr val="FF0066"/>
                </a:solidFill>
              </a:rPr>
              <a:t>только по Китаю (Китайской Народной Республике</a:t>
            </a:r>
            <a:r>
              <a:rPr lang="ru-RU" sz="1800" b="1" dirty="0" smtClean="0">
                <a:solidFill>
                  <a:srgbClr val="FF0066"/>
                </a:solidFill>
              </a:rPr>
              <a:t>)</a:t>
            </a:r>
            <a:r>
              <a:rPr lang="ru-RU" sz="1800" b="1" dirty="0" smtClean="0"/>
              <a:t>, не </a:t>
            </a:r>
            <a:r>
              <a:rPr lang="ru-RU" sz="1800" b="1" dirty="0"/>
              <a:t>включать Гонконг </a:t>
            </a:r>
            <a:r>
              <a:rPr lang="ru-RU" sz="1800" b="1"/>
              <a:t>и </a:t>
            </a:r>
            <a:r>
              <a:rPr lang="ru-RU" sz="1800" b="1" smtClean="0"/>
              <a:t>Макао </a:t>
            </a:r>
            <a:r>
              <a:rPr lang="ru-RU" sz="1800" b="1" dirty="0"/>
              <a:t>(административные регионы Китая) </a:t>
            </a:r>
          </a:p>
          <a:p>
            <a:endParaRPr lang="ru-RU" sz="1800" dirty="0">
              <a:solidFill>
                <a:srgbClr val="CC0066"/>
              </a:solidFill>
            </a:endParaRPr>
          </a:p>
          <a:p>
            <a:endParaRPr lang="ru-RU" sz="1600" dirty="0"/>
          </a:p>
        </p:txBody>
      </p:sp>
    </p:spTree>
    <p:extLst>
      <p:ext uri="{BB962C8B-B14F-4D97-AF65-F5344CB8AC3E}">
        <p14:creationId xmlns:p14="http://schemas.microsoft.com/office/powerpoint/2010/main" val="39990430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1190625" y="307975"/>
            <a:ext cx="7886700" cy="815975"/>
          </a:xfrm>
        </p:spPr>
        <p:txBody>
          <a:bodyPr/>
          <a:lstStyle/>
          <a:p>
            <a:pPr algn="ctr" eaLnBrk="1" hangingPunct="1"/>
            <a:r>
              <a:rPr lang="ru-RU" sz="2800" b="1" dirty="0" smtClean="0">
                <a:solidFill>
                  <a:srgbClr val="04105A"/>
                </a:solidFill>
              </a:rPr>
              <a:t>12-ф(расчеты) </a:t>
            </a:r>
            <a:br>
              <a:rPr lang="ru-RU" sz="2800" b="1" dirty="0" smtClean="0">
                <a:solidFill>
                  <a:srgbClr val="04105A"/>
                </a:solidFill>
              </a:rPr>
            </a:br>
            <a:r>
              <a:rPr lang="ru-RU" sz="2800" b="1" dirty="0" smtClean="0">
                <a:solidFill>
                  <a:srgbClr val="04105A"/>
                </a:solidFill>
              </a:rPr>
              <a:t>«Отчет о состоянии расчетов»</a:t>
            </a:r>
          </a:p>
        </p:txBody>
      </p:sp>
      <p:sp>
        <p:nvSpPr>
          <p:cNvPr id="25602" name="Заголовок 1"/>
          <p:cNvSpPr txBox="1">
            <a:spLocks/>
          </p:cNvSpPr>
          <p:nvPr/>
        </p:nvSpPr>
        <p:spPr bwMode="auto">
          <a:xfrm>
            <a:off x="1609725" y="1047750"/>
            <a:ext cx="4933950" cy="600075"/>
          </a:xfrm>
          <a:prstGeom prst="rect">
            <a:avLst/>
          </a:prstGeom>
          <a:noFill/>
          <a:ln w="9525">
            <a:noFill/>
            <a:miter lim="800000"/>
            <a:headEnd/>
            <a:tailEnd/>
          </a:ln>
        </p:spPr>
        <p:txBody>
          <a:bodyPr anchor="ctr"/>
          <a:lstStyle/>
          <a:p>
            <a:pPr>
              <a:lnSpc>
                <a:spcPct val="90000"/>
              </a:lnSpc>
            </a:pPr>
            <a:r>
              <a:rPr lang="ru-RU" sz="3000" b="1" dirty="0" smtClean="0">
                <a:solidFill>
                  <a:srgbClr val="CC0066"/>
                </a:solidFill>
                <a:latin typeface="Calibri Light"/>
              </a:rPr>
              <a:t>                    </a:t>
            </a:r>
            <a:r>
              <a:rPr lang="en-US" sz="3000" b="1" dirty="0" smtClean="0">
                <a:solidFill>
                  <a:srgbClr val="CC0066"/>
                </a:solidFill>
                <a:latin typeface="Calibri Light"/>
              </a:rPr>
              <a:t>   </a:t>
            </a:r>
            <a:r>
              <a:rPr lang="ru-RU" sz="3000" b="1" dirty="0" smtClean="0">
                <a:solidFill>
                  <a:srgbClr val="CC0066"/>
                </a:solidFill>
                <a:latin typeface="Calibri Light"/>
              </a:rPr>
              <a:t>         </a:t>
            </a:r>
            <a:r>
              <a:rPr lang="ru-RU" sz="3000" b="1" u="sng" dirty="0" smtClean="0">
                <a:solidFill>
                  <a:srgbClr val="CC0066"/>
                </a:solidFill>
                <a:latin typeface="Calibri Light"/>
              </a:rPr>
              <a:t>Важно</a:t>
            </a:r>
            <a:r>
              <a:rPr lang="ru-RU" sz="3000" b="1" u="sng" dirty="0">
                <a:solidFill>
                  <a:srgbClr val="CC0066"/>
                </a:solidFill>
                <a:latin typeface="Calibri Light"/>
              </a:rPr>
              <a:t>!</a:t>
            </a:r>
          </a:p>
        </p:txBody>
      </p:sp>
      <p:sp>
        <p:nvSpPr>
          <p:cNvPr id="6" name="Прямоугольник 5"/>
          <p:cNvSpPr/>
          <p:nvPr/>
        </p:nvSpPr>
        <p:spPr>
          <a:xfrm>
            <a:off x="447675" y="1562100"/>
            <a:ext cx="8696325" cy="5252720"/>
          </a:xfrm>
          <a:prstGeom prst="rect">
            <a:avLst/>
          </a:prstGeom>
        </p:spPr>
        <p:txBody>
          <a:bodyPr wrap="square">
            <a:spAutoFit/>
          </a:bodyPr>
          <a:lstStyle/>
          <a:p>
            <a:pPr marL="285750" indent="-285750" algn="ctr" fontAlgn="auto">
              <a:spcBef>
                <a:spcPts val="0"/>
              </a:spcBef>
              <a:spcAft>
                <a:spcPts val="0"/>
              </a:spcAft>
              <a:buFont typeface="Wingdings" panose="05000000000000000000" pitchFamily="2" charset="2"/>
              <a:buChar char="q"/>
              <a:defRPr/>
            </a:pPr>
            <a:r>
              <a:rPr lang="ru-RU" sz="2200" b="1" dirty="0" smtClean="0">
                <a:solidFill>
                  <a:srgbClr val="04105A"/>
                </a:solidFill>
                <a:latin typeface="+mn-lt"/>
              </a:rPr>
              <a:t> Раздел </a:t>
            </a:r>
            <a:r>
              <a:rPr lang="en-US" sz="2200" b="1" dirty="0" smtClean="0">
                <a:solidFill>
                  <a:srgbClr val="04105A"/>
                </a:solidFill>
                <a:latin typeface="+mn-lt"/>
              </a:rPr>
              <a:t>I</a:t>
            </a:r>
            <a:r>
              <a:rPr lang="ru-RU" sz="2200" b="1" dirty="0" smtClean="0">
                <a:solidFill>
                  <a:srgbClr val="04105A"/>
                </a:solidFill>
                <a:latin typeface="+mn-lt"/>
              </a:rPr>
              <a:t> </a:t>
            </a:r>
          </a:p>
          <a:p>
            <a:pPr marL="285750" indent="-285750" algn="just" fontAlgn="auto">
              <a:spcBef>
                <a:spcPts val="0"/>
              </a:spcBef>
              <a:spcAft>
                <a:spcPts val="0"/>
              </a:spcAft>
              <a:defRPr/>
            </a:pPr>
            <a:r>
              <a:rPr lang="ru-RU" sz="2200" b="1" dirty="0" smtClean="0">
                <a:solidFill>
                  <a:srgbClr val="04105A"/>
                </a:solidFill>
                <a:latin typeface="+mn-lt"/>
              </a:rPr>
              <a:t>		по строке 109 гр. 2 </a:t>
            </a:r>
            <a:r>
              <a:rPr lang="ru-RU" dirty="0" smtClean="0">
                <a:solidFill>
                  <a:srgbClr val="04105A"/>
                </a:solidFill>
                <a:latin typeface="+mn-lt"/>
              </a:rPr>
              <a:t>отражается сумма </a:t>
            </a:r>
            <a:r>
              <a:rPr lang="ru-RU" dirty="0" smtClean="0">
                <a:solidFill>
                  <a:srgbClr val="CC0066"/>
                </a:solidFill>
                <a:latin typeface="+mn-lt"/>
              </a:rPr>
              <a:t>просроченной задолженности персоналу</a:t>
            </a:r>
            <a:r>
              <a:rPr lang="ru-RU" dirty="0" smtClean="0">
                <a:solidFill>
                  <a:srgbClr val="04105A"/>
                </a:solidFill>
                <a:latin typeface="+mn-lt"/>
              </a:rPr>
              <a:t> </a:t>
            </a:r>
            <a:r>
              <a:rPr lang="ru-RU" u="sng" dirty="0" smtClean="0">
                <a:solidFill>
                  <a:srgbClr val="04105A"/>
                </a:solidFill>
                <a:latin typeface="+mn-lt"/>
              </a:rPr>
              <a:t>как состоящему, так и не состоящему в списочном составе</a:t>
            </a:r>
            <a:r>
              <a:rPr lang="ru-RU" dirty="0" smtClean="0">
                <a:solidFill>
                  <a:srgbClr val="04105A"/>
                </a:solidFill>
                <a:latin typeface="+mn-lt"/>
              </a:rPr>
              <a:t>, </a:t>
            </a:r>
            <a:r>
              <a:rPr lang="ru-RU" dirty="0" smtClean="0">
                <a:solidFill>
                  <a:srgbClr val="CC0066"/>
                </a:solidFill>
                <a:latin typeface="+mn-lt"/>
              </a:rPr>
              <a:t>по оплате труда</a:t>
            </a:r>
            <a:r>
              <a:rPr lang="ru-RU" dirty="0" smtClean="0">
                <a:solidFill>
                  <a:srgbClr val="04105A"/>
                </a:solidFill>
                <a:latin typeface="+mn-lt"/>
              </a:rPr>
              <a:t> (по всем видам заработной платы, премиям, пособиям и другим выплатам),                а также по выплате доходов по акциям и другим ценным бумагам (кредитовый остаток по счету 70).  </a:t>
            </a:r>
          </a:p>
          <a:p>
            <a:pPr marL="285750" indent="-285750" algn="just" fontAlgn="auto">
              <a:spcBef>
                <a:spcPts val="0"/>
              </a:spcBef>
              <a:spcAft>
                <a:spcPts val="0"/>
              </a:spcAft>
              <a:defRPr/>
            </a:pPr>
            <a:r>
              <a:rPr lang="ru-RU" dirty="0" smtClean="0">
                <a:solidFill>
                  <a:srgbClr val="04105A"/>
                </a:solidFill>
                <a:latin typeface="+mn-lt"/>
              </a:rPr>
              <a:t>		Данные о просроченной задолженности по заработной плате также </a:t>
            </a:r>
            <a:r>
              <a:rPr lang="ru-RU" dirty="0">
                <a:solidFill>
                  <a:srgbClr val="CC0066"/>
                </a:solidFill>
                <a:latin typeface="+mn-lt"/>
              </a:rPr>
              <a:t>ежемесячно </a:t>
            </a:r>
            <a:r>
              <a:rPr lang="ru-RU" dirty="0" smtClean="0">
                <a:solidFill>
                  <a:srgbClr val="04105A"/>
                </a:solidFill>
                <a:latin typeface="+mn-lt"/>
              </a:rPr>
              <a:t>отражаются в отчете </a:t>
            </a:r>
            <a:r>
              <a:rPr lang="ru-RU" sz="2000" b="1" dirty="0" smtClean="0">
                <a:solidFill>
                  <a:srgbClr val="04105A"/>
                </a:solidFill>
                <a:latin typeface="+mn-lt"/>
              </a:rPr>
              <a:t>12-т </a:t>
            </a:r>
            <a:r>
              <a:rPr lang="ru-RU" b="1" dirty="0" smtClean="0">
                <a:solidFill>
                  <a:srgbClr val="04105A"/>
                </a:solidFill>
                <a:latin typeface="+mn-lt"/>
              </a:rPr>
              <a:t>(задолженность) </a:t>
            </a:r>
            <a:r>
              <a:rPr lang="ru-RU" dirty="0" smtClean="0">
                <a:solidFill>
                  <a:srgbClr val="04105A"/>
                </a:solidFill>
                <a:latin typeface="+mn-lt"/>
              </a:rPr>
              <a:t>«Отчет о просроченной задолженности по заработной плате» по состоянию </a:t>
            </a:r>
            <a:r>
              <a:rPr lang="ru-RU" dirty="0">
                <a:solidFill>
                  <a:srgbClr val="CC0066"/>
                </a:solidFill>
                <a:latin typeface="+mn-lt"/>
              </a:rPr>
              <a:t>на 1 число месяца</a:t>
            </a:r>
            <a:r>
              <a:rPr lang="ru-RU" dirty="0" smtClean="0">
                <a:solidFill>
                  <a:srgbClr val="04105A"/>
                </a:solidFill>
                <a:latin typeface="+mn-lt"/>
              </a:rPr>
              <a:t>, следующего за месяцем, в котором наступает срок выплаты заработной  платы.</a:t>
            </a:r>
          </a:p>
          <a:p>
            <a:pPr marL="285750" indent="-285750" fontAlgn="auto">
              <a:lnSpc>
                <a:spcPts val="1000"/>
              </a:lnSpc>
              <a:spcBef>
                <a:spcPts val="0"/>
              </a:spcBef>
              <a:spcAft>
                <a:spcPts val="0"/>
              </a:spcAft>
              <a:defRPr/>
            </a:pPr>
            <a:r>
              <a:rPr lang="ru-RU" dirty="0" smtClean="0">
                <a:solidFill>
                  <a:srgbClr val="04105A"/>
                </a:solidFill>
                <a:latin typeface="+mn-lt"/>
              </a:rPr>
              <a:t>		</a:t>
            </a:r>
          </a:p>
          <a:p>
            <a:pPr marL="285750" indent="-285750" algn="just" fontAlgn="auto">
              <a:spcBef>
                <a:spcPts val="0"/>
              </a:spcBef>
              <a:spcAft>
                <a:spcPts val="0"/>
              </a:spcAft>
              <a:defRPr/>
            </a:pPr>
            <a:r>
              <a:rPr lang="ru-RU" dirty="0" smtClean="0">
                <a:solidFill>
                  <a:srgbClr val="04105A"/>
                </a:solidFill>
                <a:latin typeface="+mn-lt"/>
              </a:rPr>
              <a:t>		</a:t>
            </a:r>
            <a:r>
              <a:rPr lang="ru-RU" sz="2200" b="1" dirty="0" smtClean="0">
                <a:solidFill>
                  <a:srgbClr val="04105A"/>
                </a:solidFill>
                <a:latin typeface="+mn-lt"/>
              </a:rPr>
              <a:t>по строке 117  </a:t>
            </a:r>
            <a:r>
              <a:rPr lang="ru-RU" dirty="0" smtClean="0">
                <a:solidFill>
                  <a:srgbClr val="04105A"/>
                </a:solidFill>
                <a:latin typeface="+mn-lt"/>
              </a:rPr>
              <a:t>(из строки 110) отражается  сумма задолженности </a:t>
            </a:r>
            <a:br>
              <a:rPr lang="ru-RU" dirty="0" smtClean="0">
                <a:solidFill>
                  <a:srgbClr val="04105A"/>
                </a:solidFill>
                <a:latin typeface="+mn-lt"/>
              </a:rPr>
            </a:br>
            <a:r>
              <a:rPr lang="ru-RU" dirty="0" smtClean="0">
                <a:solidFill>
                  <a:srgbClr val="04105A"/>
                </a:solidFill>
                <a:latin typeface="+mn-lt"/>
              </a:rPr>
              <a:t>по кредитам и займам субъектам хозяйствования Российской Федерации, которая  также при ее наличие должна  быть отражена  в отчете </a:t>
            </a:r>
            <a:r>
              <a:rPr lang="ru-RU" sz="2000" b="1" dirty="0" smtClean="0">
                <a:solidFill>
                  <a:srgbClr val="04105A"/>
                </a:solidFill>
                <a:latin typeface="+mn-lt"/>
              </a:rPr>
              <a:t>4-ф (</a:t>
            </a:r>
            <a:r>
              <a:rPr lang="ru-RU" sz="2000" b="1" dirty="0" err="1" smtClean="0">
                <a:solidFill>
                  <a:srgbClr val="04105A"/>
                </a:solidFill>
                <a:latin typeface="+mn-lt"/>
              </a:rPr>
              <a:t>инвест</a:t>
            </a:r>
            <a:r>
              <a:rPr lang="ru-RU" sz="2000" dirty="0" smtClean="0">
                <a:solidFill>
                  <a:srgbClr val="04105A"/>
                </a:solidFill>
                <a:latin typeface="+mn-lt"/>
              </a:rPr>
              <a:t>) </a:t>
            </a:r>
            <a:r>
              <a:rPr lang="ru-RU" dirty="0" smtClean="0">
                <a:solidFill>
                  <a:srgbClr val="04105A"/>
                </a:solidFill>
                <a:latin typeface="+mn-lt"/>
              </a:rPr>
              <a:t>«Отчет </a:t>
            </a:r>
            <a:br>
              <a:rPr lang="ru-RU" dirty="0" smtClean="0">
                <a:solidFill>
                  <a:srgbClr val="04105A"/>
                </a:solidFill>
                <a:latin typeface="+mn-lt"/>
              </a:rPr>
            </a:br>
            <a:r>
              <a:rPr lang="ru-RU" dirty="0" smtClean="0">
                <a:solidFill>
                  <a:srgbClr val="04105A"/>
                </a:solidFill>
                <a:latin typeface="+mn-lt"/>
              </a:rPr>
              <a:t>об инвестициях в Республику Беларусь из-за рубежа и инвестициях из Республики Беларусь  за рубеж» </a:t>
            </a:r>
            <a:r>
              <a:rPr lang="en-US" dirty="0" smtClean="0">
                <a:solidFill>
                  <a:srgbClr val="04105A"/>
                </a:solidFill>
                <a:latin typeface="+mn-lt"/>
              </a:rPr>
              <a:t> </a:t>
            </a:r>
            <a:r>
              <a:rPr lang="ru-RU" dirty="0" smtClean="0">
                <a:solidFill>
                  <a:srgbClr val="CC0066"/>
                </a:solidFill>
                <a:latin typeface="+mn-lt"/>
              </a:rPr>
              <a:t>по курсу</a:t>
            </a:r>
            <a:r>
              <a:rPr lang="ru-RU" dirty="0">
                <a:solidFill>
                  <a:srgbClr val="CC0066"/>
                </a:solidFill>
                <a:latin typeface="+mn-lt"/>
              </a:rPr>
              <a:t>,</a:t>
            </a:r>
            <a:r>
              <a:rPr lang="ru-RU" dirty="0" smtClean="0">
                <a:solidFill>
                  <a:srgbClr val="04105A"/>
                </a:solidFill>
                <a:latin typeface="+mn-lt"/>
              </a:rPr>
              <a:t> </a:t>
            </a:r>
            <a:r>
              <a:rPr lang="ru-RU" dirty="0">
                <a:solidFill>
                  <a:srgbClr val="CC0066"/>
                </a:solidFill>
                <a:latin typeface="+mn-lt"/>
              </a:rPr>
              <a:t>установленному Национальным банком Республики Беларусь.</a:t>
            </a:r>
          </a:p>
          <a:p>
            <a:pPr marL="285750" indent="-285750" fontAlgn="auto">
              <a:spcBef>
                <a:spcPts val="600"/>
              </a:spcBef>
              <a:spcAft>
                <a:spcPts val="0"/>
              </a:spcAft>
              <a:defRPr/>
            </a:pPr>
            <a:endParaRPr lang="ru-RU" u="sng" dirty="0">
              <a:solidFill>
                <a:srgbClr val="04105A"/>
              </a:solidFill>
              <a:latin typeface="+mn-lt"/>
            </a:endParaRPr>
          </a:p>
        </p:txBody>
      </p:sp>
    </p:spTree>
    <p:extLst>
      <p:ext uri="{BB962C8B-B14F-4D97-AF65-F5344CB8AC3E}">
        <p14:creationId xmlns:p14="http://schemas.microsoft.com/office/powerpoint/2010/main" val="136624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1190625" y="307975"/>
            <a:ext cx="7886700" cy="815975"/>
          </a:xfrm>
        </p:spPr>
        <p:txBody>
          <a:bodyPr/>
          <a:lstStyle/>
          <a:p>
            <a:pPr algn="ctr"/>
            <a:r>
              <a:rPr lang="ru-RU" sz="2800" b="1" smtClean="0">
                <a:solidFill>
                  <a:srgbClr val="04105A"/>
                </a:solidFill>
              </a:rPr>
              <a:t>12-ф(расчеты) </a:t>
            </a:r>
            <a:br>
              <a:rPr lang="ru-RU" sz="2800" b="1" smtClean="0">
                <a:solidFill>
                  <a:srgbClr val="04105A"/>
                </a:solidFill>
              </a:rPr>
            </a:br>
            <a:r>
              <a:rPr lang="ru-RU" sz="2800" b="1" smtClean="0">
                <a:solidFill>
                  <a:srgbClr val="04105A"/>
                </a:solidFill>
              </a:rPr>
              <a:t>«Отчет о состоянии расчетов»</a:t>
            </a:r>
          </a:p>
        </p:txBody>
      </p:sp>
      <p:sp>
        <p:nvSpPr>
          <p:cNvPr id="5" name="Прямоугольник 4"/>
          <p:cNvSpPr/>
          <p:nvPr/>
        </p:nvSpPr>
        <p:spPr>
          <a:xfrm>
            <a:off x="1143000" y="1273175"/>
            <a:ext cx="7972425" cy="2863850"/>
          </a:xfrm>
          <a:prstGeom prst="rect">
            <a:avLst/>
          </a:prstGeom>
        </p:spPr>
        <p:txBody>
          <a:bodyPr>
            <a:spAutoFit/>
          </a:bodyPr>
          <a:lstStyle/>
          <a:p>
            <a:pPr indent="542925" algn="just" fontAlgn="auto">
              <a:spcBef>
                <a:spcPts val="0"/>
              </a:spcBef>
              <a:spcAft>
                <a:spcPts val="0"/>
              </a:spcAft>
              <a:defRPr/>
            </a:pPr>
            <a:r>
              <a:rPr lang="ru-RU" dirty="0">
                <a:solidFill>
                  <a:srgbClr val="04105A"/>
                </a:solidFill>
                <a:latin typeface="+mn-lt"/>
              </a:rPr>
              <a:t>К </a:t>
            </a:r>
            <a:r>
              <a:rPr lang="ru-RU" b="1" u="sng" dirty="0">
                <a:solidFill>
                  <a:srgbClr val="CC0066"/>
                </a:solidFill>
                <a:latin typeface="+mn-lt"/>
              </a:rPr>
              <a:t>просроченной задолженности </a:t>
            </a:r>
            <a:r>
              <a:rPr lang="ru-RU" dirty="0">
                <a:solidFill>
                  <a:srgbClr val="04105A"/>
                </a:solidFill>
                <a:latin typeface="+mn-lt"/>
              </a:rPr>
              <a:t>относится задолженность, не погашенная в сроки, установленные договорами или законодательством. </a:t>
            </a:r>
            <a:br>
              <a:rPr lang="ru-RU" dirty="0">
                <a:solidFill>
                  <a:srgbClr val="04105A"/>
                </a:solidFill>
                <a:latin typeface="+mn-lt"/>
              </a:rPr>
            </a:br>
            <a:r>
              <a:rPr lang="ru-RU" dirty="0" smtClean="0">
                <a:solidFill>
                  <a:srgbClr val="04105A"/>
                </a:solidFill>
                <a:latin typeface="+mn-lt"/>
              </a:rPr>
              <a:t>           В </a:t>
            </a:r>
            <a:r>
              <a:rPr lang="ru-RU" dirty="0">
                <a:solidFill>
                  <a:srgbClr val="04105A"/>
                </a:solidFill>
                <a:latin typeface="+mn-lt"/>
              </a:rPr>
              <a:t>первую очередь, при определении просроченной задолженности необходимо руководствоваться сроками, определенными договорами. </a:t>
            </a:r>
            <a:br>
              <a:rPr lang="ru-RU" dirty="0">
                <a:solidFill>
                  <a:srgbClr val="04105A"/>
                </a:solidFill>
                <a:latin typeface="+mn-lt"/>
              </a:rPr>
            </a:br>
            <a:r>
              <a:rPr lang="ru-RU" dirty="0">
                <a:solidFill>
                  <a:srgbClr val="04105A"/>
                </a:solidFill>
                <a:latin typeface="+mn-lt"/>
              </a:rPr>
              <a:t>В случаях, когда в договорах не указаны конкретные сроки расчетов, в просроченную задолженность включается:</a:t>
            </a:r>
          </a:p>
          <a:p>
            <a:pPr marL="1162050" indent="-285750" algn="just" fontAlgn="auto">
              <a:spcBef>
                <a:spcPts val="0"/>
              </a:spcBef>
              <a:spcAft>
                <a:spcPts val="0"/>
              </a:spcAft>
              <a:buFont typeface="Arial" panose="020B0604020202020204" pitchFamily="34" charset="0"/>
              <a:buChar char="•"/>
              <a:defRPr/>
            </a:pPr>
            <a:r>
              <a:rPr lang="ru-RU" dirty="0">
                <a:solidFill>
                  <a:srgbClr val="04105A"/>
                </a:solidFill>
                <a:latin typeface="+mn-lt"/>
              </a:rPr>
              <a:t>по </a:t>
            </a:r>
            <a:r>
              <a:rPr lang="ru-RU" b="1" dirty="0">
                <a:solidFill>
                  <a:srgbClr val="04105A"/>
                </a:solidFill>
                <a:latin typeface="+mn-lt"/>
              </a:rPr>
              <a:t>внутриреспубликанским расчетам </a:t>
            </a:r>
            <a:r>
              <a:rPr lang="ru-RU" dirty="0">
                <a:solidFill>
                  <a:srgbClr val="04105A"/>
                </a:solidFill>
                <a:latin typeface="+mn-lt"/>
              </a:rPr>
              <a:t>- задолженность, не погашенная в течение 60 дней;</a:t>
            </a:r>
          </a:p>
          <a:p>
            <a:pPr marL="1162050" indent="-285750" algn="just" fontAlgn="auto">
              <a:spcBef>
                <a:spcPts val="0"/>
              </a:spcBef>
              <a:spcAft>
                <a:spcPts val="0"/>
              </a:spcAft>
              <a:buFont typeface="Arial" panose="020B0604020202020204" pitchFamily="34" charset="0"/>
              <a:buChar char="•"/>
              <a:defRPr/>
            </a:pPr>
            <a:r>
              <a:rPr lang="ru-RU" dirty="0">
                <a:solidFill>
                  <a:srgbClr val="04105A"/>
                </a:solidFill>
                <a:latin typeface="+mn-lt"/>
              </a:rPr>
              <a:t>по </a:t>
            </a:r>
            <a:r>
              <a:rPr lang="ru-RU" b="1" dirty="0">
                <a:solidFill>
                  <a:srgbClr val="04105A"/>
                </a:solidFill>
                <a:latin typeface="+mn-lt"/>
              </a:rPr>
              <a:t>внешним расчетам </a:t>
            </a:r>
            <a:r>
              <a:rPr lang="ru-RU" dirty="0">
                <a:solidFill>
                  <a:srgbClr val="04105A"/>
                </a:solidFill>
                <a:latin typeface="+mn-lt"/>
              </a:rPr>
              <a:t>- задолженность, не погашенная в течение 90 дней.</a:t>
            </a:r>
          </a:p>
        </p:txBody>
      </p:sp>
      <p:sp>
        <p:nvSpPr>
          <p:cNvPr id="25603" name="Заголовок 1"/>
          <p:cNvSpPr txBox="1">
            <a:spLocks/>
          </p:cNvSpPr>
          <p:nvPr/>
        </p:nvSpPr>
        <p:spPr bwMode="auto">
          <a:xfrm>
            <a:off x="3926001" y="4137025"/>
            <a:ext cx="2843212" cy="495300"/>
          </a:xfrm>
          <a:prstGeom prst="rect">
            <a:avLst/>
          </a:prstGeom>
          <a:noFill/>
          <a:ln w="9525">
            <a:noFill/>
            <a:miter lim="800000"/>
            <a:headEnd/>
            <a:tailEnd/>
          </a:ln>
        </p:spPr>
        <p:txBody>
          <a:bodyPr anchor="ctr"/>
          <a:lstStyle/>
          <a:p>
            <a:pPr algn="just">
              <a:lnSpc>
                <a:spcPct val="90000"/>
              </a:lnSpc>
            </a:pPr>
            <a:r>
              <a:rPr lang="ru-RU" sz="3600" b="1" u="sng" dirty="0">
                <a:solidFill>
                  <a:srgbClr val="CC0066"/>
                </a:solidFill>
                <a:latin typeface="Calibri Light"/>
              </a:rPr>
              <a:t>Важно!</a:t>
            </a:r>
          </a:p>
        </p:txBody>
      </p:sp>
      <p:sp>
        <p:nvSpPr>
          <p:cNvPr id="25604" name="Прямоугольник 6"/>
          <p:cNvSpPr>
            <a:spLocks noChangeArrowheads="1"/>
          </p:cNvSpPr>
          <p:nvPr/>
        </p:nvSpPr>
        <p:spPr bwMode="auto">
          <a:xfrm>
            <a:off x="1051560" y="4632325"/>
            <a:ext cx="7886700" cy="2031325"/>
          </a:xfrm>
          <a:prstGeom prst="rect">
            <a:avLst/>
          </a:prstGeom>
          <a:noFill/>
          <a:ln w="9525">
            <a:noFill/>
            <a:miter lim="800000"/>
            <a:headEnd/>
            <a:tailEnd/>
          </a:ln>
        </p:spPr>
        <p:txBody>
          <a:bodyPr>
            <a:spAutoFit/>
          </a:bodyPr>
          <a:lstStyle/>
          <a:p>
            <a:pPr indent="542925" algn="just"/>
            <a:r>
              <a:rPr lang="ru-RU" dirty="0">
                <a:solidFill>
                  <a:srgbClr val="04105A"/>
                </a:solidFill>
                <a:latin typeface="Calibri" pitchFamily="34" charset="0"/>
              </a:rPr>
              <a:t>Задолженность по </a:t>
            </a:r>
            <a:r>
              <a:rPr lang="ru-RU" dirty="0" smtClean="0">
                <a:solidFill>
                  <a:srgbClr val="04105A"/>
                </a:solidFill>
                <a:latin typeface="Calibri" pitchFamily="34" charset="0"/>
              </a:rPr>
              <a:t>пеням, </a:t>
            </a:r>
            <a:r>
              <a:rPr lang="ru-RU" dirty="0">
                <a:solidFill>
                  <a:srgbClr val="04105A"/>
                </a:solidFill>
                <a:latin typeface="Calibri" pitchFamily="34" charset="0"/>
              </a:rPr>
              <a:t>штрафным санкциям и госпошлине </a:t>
            </a:r>
            <a:r>
              <a:rPr lang="ru-RU" u="sng" dirty="0">
                <a:solidFill>
                  <a:srgbClr val="04105A"/>
                </a:solidFill>
                <a:latin typeface="Calibri" pitchFamily="34" charset="0"/>
              </a:rPr>
              <a:t>не является просроченной</a:t>
            </a:r>
            <a:r>
              <a:rPr lang="ru-RU" dirty="0">
                <a:solidFill>
                  <a:srgbClr val="04105A"/>
                </a:solidFill>
                <a:latin typeface="Calibri" pitchFamily="34" charset="0"/>
              </a:rPr>
              <a:t>, если по их уплате нормативными правовыми актами не установлены сроки ее уплаты</a:t>
            </a:r>
            <a:r>
              <a:rPr lang="ru-RU" dirty="0" smtClean="0">
                <a:solidFill>
                  <a:srgbClr val="04105A"/>
                </a:solidFill>
                <a:latin typeface="Calibri" pitchFamily="34" charset="0"/>
              </a:rPr>
              <a:t>.</a:t>
            </a:r>
          </a:p>
          <a:p>
            <a:pPr indent="542925" algn="just"/>
            <a:r>
              <a:rPr lang="ru-RU" b="1" dirty="0">
                <a:solidFill>
                  <a:srgbClr val="04105A"/>
                </a:solidFill>
                <a:latin typeface="Calibri" pitchFamily="34" charset="0"/>
              </a:rPr>
              <a:t>Обратите внимание</a:t>
            </a:r>
            <a:r>
              <a:rPr lang="ru-RU" dirty="0">
                <a:solidFill>
                  <a:srgbClr val="04105A"/>
                </a:solidFill>
                <a:latin typeface="Calibri" pitchFamily="34" charset="0"/>
              </a:rPr>
              <a:t>, что разрешение Национального банка РБ и иных уполномоченных государственных органов о продлении сроков оплаты, </a:t>
            </a:r>
            <a:r>
              <a:rPr lang="ru-RU" dirty="0" smtClean="0">
                <a:solidFill>
                  <a:srgbClr val="04105A"/>
                </a:solidFill>
                <a:latin typeface="Calibri" pitchFamily="34" charset="0"/>
              </a:rPr>
              <a:t/>
            </a:r>
            <a:br>
              <a:rPr lang="ru-RU" dirty="0" smtClean="0">
                <a:solidFill>
                  <a:srgbClr val="04105A"/>
                </a:solidFill>
                <a:latin typeface="Calibri" pitchFamily="34" charset="0"/>
              </a:rPr>
            </a:br>
            <a:r>
              <a:rPr lang="ru-RU" b="1" dirty="0" smtClean="0">
                <a:solidFill>
                  <a:srgbClr val="04105A"/>
                </a:solidFill>
                <a:latin typeface="Calibri" pitchFamily="34" charset="0"/>
              </a:rPr>
              <a:t>не </a:t>
            </a:r>
            <a:r>
              <a:rPr lang="ru-RU" b="1" dirty="0">
                <a:solidFill>
                  <a:srgbClr val="04105A"/>
                </a:solidFill>
                <a:latin typeface="Calibri" pitchFamily="34" charset="0"/>
              </a:rPr>
              <a:t>является основанием </a:t>
            </a:r>
            <a:r>
              <a:rPr lang="ru-RU" u="sng" dirty="0">
                <a:solidFill>
                  <a:srgbClr val="04105A"/>
                </a:solidFill>
                <a:latin typeface="Calibri" pitchFamily="34" charset="0"/>
              </a:rPr>
              <a:t>для исключения задолженности из просроченной задолженности.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bwMode="auto">
          <a:xfrm>
            <a:off x="1485900" y="277813"/>
            <a:ext cx="7886700" cy="815975"/>
          </a:xfrm>
          <a:prstGeom prst="rect">
            <a:avLst/>
          </a:prstGeom>
          <a:noFill/>
          <a:ln w="9525">
            <a:noFill/>
            <a:miter lim="800000"/>
            <a:headEnd/>
            <a:tailEnd/>
          </a:ln>
        </p:spPr>
        <p:txBody>
          <a:bodyPr anchor="ctr"/>
          <a:lstStyle/>
          <a:p>
            <a:pPr algn="ctr">
              <a:lnSpc>
                <a:spcPct val="90000"/>
              </a:lnSpc>
            </a:pPr>
            <a:r>
              <a:rPr lang="ru-RU" sz="3200" b="1" dirty="0">
                <a:solidFill>
                  <a:srgbClr val="04105A"/>
                </a:solidFill>
                <a:latin typeface="Calibri Light"/>
              </a:rPr>
              <a:t>Общая рекомендация при составлении </a:t>
            </a:r>
          </a:p>
          <a:p>
            <a:pPr algn="ctr">
              <a:lnSpc>
                <a:spcPct val="90000"/>
              </a:lnSpc>
            </a:pPr>
            <a:r>
              <a:rPr lang="ru-RU" sz="3200" b="1" dirty="0">
                <a:solidFill>
                  <a:srgbClr val="04105A"/>
                </a:solidFill>
                <a:latin typeface="Calibri Light"/>
              </a:rPr>
              <a:t>отчетов по статистике финансов: </a:t>
            </a:r>
          </a:p>
        </p:txBody>
      </p:sp>
      <p:sp>
        <p:nvSpPr>
          <p:cNvPr id="38914" name="Прямоугольник 5"/>
          <p:cNvSpPr>
            <a:spLocks noChangeArrowheads="1"/>
          </p:cNvSpPr>
          <p:nvPr/>
        </p:nvSpPr>
        <p:spPr bwMode="auto">
          <a:xfrm>
            <a:off x="1185454" y="1791155"/>
            <a:ext cx="7467600" cy="3226524"/>
          </a:xfrm>
          <a:prstGeom prst="rect">
            <a:avLst/>
          </a:prstGeom>
          <a:noFill/>
          <a:ln w="9525">
            <a:noFill/>
            <a:miter lim="800000"/>
            <a:headEnd/>
            <a:tailEnd/>
          </a:ln>
        </p:spPr>
        <p:txBody>
          <a:bodyPr>
            <a:spAutoFit/>
          </a:bodyPr>
          <a:lstStyle/>
          <a:p>
            <a:pPr marL="457200" indent="-457200" algn="just">
              <a:lnSpc>
                <a:spcPts val="2600"/>
              </a:lnSpc>
              <a:buFont typeface="Wingdings" pitchFamily="2" charset="2"/>
              <a:buChar char="Ø"/>
            </a:pPr>
            <a:r>
              <a:rPr lang="ru-RU" sz="2400" u="sng" dirty="0">
                <a:solidFill>
                  <a:srgbClr val="CC0066"/>
                </a:solidFill>
                <a:uFill>
                  <a:solidFill>
                    <a:srgbClr val="04105A"/>
                  </a:solidFill>
                </a:uFill>
                <a:latin typeface="+mn-lt"/>
              </a:rPr>
              <a:t>при заполнении и отправке отчета не забывайте актуализировать данные по контактному лицу, контактному телефону </a:t>
            </a:r>
            <a:r>
              <a:rPr lang="ru-RU" sz="2400" u="sng" dirty="0" smtClean="0">
                <a:solidFill>
                  <a:srgbClr val="CC0066"/>
                </a:solidFill>
                <a:uFill>
                  <a:solidFill>
                    <a:srgbClr val="04105A"/>
                  </a:solidFill>
                </a:uFill>
                <a:latin typeface="+mn-lt"/>
              </a:rPr>
              <a:t>и </a:t>
            </a:r>
            <a:r>
              <a:rPr lang="ru-RU" sz="2400" u="sng" dirty="0">
                <a:solidFill>
                  <a:srgbClr val="CC0066"/>
                </a:solidFill>
                <a:uFill>
                  <a:solidFill>
                    <a:srgbClr val="04105A"/>
                  </a:solidFill>
                </a:uFill>
                <a:latin typeface="+mn-lt"/>
              </a:rPr>
              <a:t>электронному адресу; </a:t>
            </a:r>
            <a:endParaRPr lang="en-US" sz="2400" u="sng" dirty="0">
              <a:solidFill>
                <a:srgbClr val="CC0066"/>
              </a:solidFill>
              <a:uFill>
                <a:solidFill>
                  <a:srgbClr val="04105A"/>
                </a:solidFill>
              </a:uFill>
              <a:latin typeface="+mn-lt"/>
            </a:endParaRPr>
          </a:p>
          <a:p>
            <a:pPr algn="just"/>
            <a:r>
              <a:rPr lang="ru-RU" sz="2600" b="1" dirty="0">
                <a:solidFill>
                  <a:srgbClr val="0070C0"/>
                </a:solidFill>
              </a:rPr>
              <a:t>	</a:t>
            </a:r>
          </a:p>
          <a:p>
            <a:pPr marL="457200" indent="-457200" algn="just">
              <a:lnSpc>
                <a:spcPts val="2600"/>
              </a:lnSpc>
              <a:buFont typeface="Wingdings" pitchFamily="2" charset="2"/>
              <a:buChar char="Ø"/>
            </a:pPr>
            <a:r>
              <a:rPr lang="ru-RU" sz="2400" u="sng" dirty="0">
                <a:solidFill>
                  <a:srgbClr val="CC0066"/>
                </a:solidFill>
                <a:uFill>
                  <a:solidFill>
                    <a:srgbClr val="04105A"/>
                  </a:solidFill>
                </a:uFill>
                <a:latin typeface="+mn-lt"/>
              </a:rPr>
              <a:t>после проверки отчета по возникающим рекомендательным контролям необходимо </a:t>
            </a:r>
            <a:br>
              <a:rPr lang="ru-RU" sz="2400" u="sng" dirty="0">
                <a:solidFill>
                  <a:srgbClr val="CC0066"/>
                </a:solidFill>
                <a:uFill>
                  <a:solidFill>
                    <a:srgbClr val="04105A"/>
                  </a:solidFill>
                </a:uFill>
                <a:latin typeface="+mn-lt"/>
              </a:rPr>
            </a:br>
            <a:r>
              <a:rPr lang="ru-RU" sz="2400" u="sng" dirty="0">
                <a:solidFill>
                  <a:srgbClr val="CC0066"/>
                </a:solidFill>
                <a:uFill>
                  <a:solidFill>
                    <a:srgbClr val="04105A"/>
                  </a:solidFill>
                </a:uFill>
                <a:latin typeface="+mn-lt"/>
              </a:rPr>
              <a:t>в комментариях к отчету кратко расписать пояснение по этим контролям.</a:t>
            </a:r>
          </a:p>
          <a:p>
            <a:pPr algn="ctr"/>
            <a:r>
              <a:rPr lang="ru-RU" sz="2600" dirty="0">
                <a:latin typeface="Calibri"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bwMode="auto">
          <a:xfrm>
            <a:off x="1011238" y="165100"/>
            <a:ext cx="7886700" cy="815975"/>
          </a:xfrm>
          <a:prstGeom prst="rect">
            <a:avLst/>
          </a:prstGeom>
          <a:noFill/>
          <a:ln w="9525">
            <a:noFill/>
            <a:miter lim="800000"/>
            <a:headEnd/>
            <a:tailEnd/>
          </a:ln>
        </p:spPr>
        <p:txBody>
          <a:bodyPr anchor="ctr"/>
          <a:lstStyle/>
          <a:p>
            <a:pPr algn="ctr">
              <a:lnSpc>
                <a:spcPct val="90000"/>
              </a:lnSpc>
            </a:pPr>
            <a:r>
              <a:rPr lang="ru-RU" sz="2800" b="1">
                <a:solidFill>
                  <a:srgbClr val="04105A"/>
                </a:solidFill>
                <a:latin typeface="Calibri Light"/>
              </a:rPr>
              <a:t>Критерии оценки степени риска</a:t>
            </a:r>
          </a:p>
        </p:txBody>
      </p:sp>
      <p:sp>
        <p:nvSpPr>
          <p:cNvPr id="6" name="Овал 5"/>
          <p:cNvSpPr/>
          <p:nvPr/>
        </p:nvSpPr>
        <p:spPr>
          <a:xfrm>
            <a:off x="5095875" y="2608263"/>
            <a:ext cx="1412875" cy="5651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grpSp>
        <p:nvGrpSpPr>
          <p:cNvPr id="39939" name="Группа 8"/>
          <p:cNvGrpSpPr>
            <a:grpSpLocks/>
          </p:cNvGrpSpPr>
          <p:nvPr/>
        </p:nvGrpSpPr>
        <p:grpSpPr bwMode="auto">
          <a:xfrm>
            <a:off x="1" y="981075"/>
            <a:ext cx="9235440" cy="5280025"/>
            <a:chOff x="-122830" y="1295729"/>
            <a:chExt cx="9389660" cy="5279106"/>
          </a:xfrm>
        </p:grpSpPr>
        <p:pic>
          <p:nvPicPr>
            <p:cNvPr id="39940" name="Рисунок 3"/>
            <p:cNvPicPr>
              <a:picLocks noChangeAspect="1"/>
            </p:cNvPicPr>
            <p:nvPr/>
          </p:nvPicPr>
          <p:blipFill>
            <a:blip r:embed="rId2"/>
            <a:srcRect/>
            <a:stretch>
              <a:fillRect/>
            </a:stretch>
          </p:blipFill>
          <p:spPr bwMode="auto">
            <a:xfrm>
              <a:off x="-122830" y="1295729"/>
              <a:ext cx="9389660" cy="5279106"/>
            </a:xfrm>
            <a:prstGeom prst="rect">
              <a:avLst/>
            </a:prstGeom>
            <a:noFill/>
            <a:ln w="9525">
              <a:noFill/>
              <a:miter lim="800000"/>
              <a:headEnd/>
              <a:tailEnd/>
            </a:ln>
          </p:spPr>
        </p:pic>
        <p:sp>
          <p:nvSpPr>
            <p:cNvPr id="7" name="Овал 6"/>
            <p:cNvSpPr/>
            <p:nvPr/>
          </p:nvSpPr>
          <p:spPr>
            <a:xfrm>
              <a:off x="5239515" y="2695660"/>
              <a:ext cx="1127077" cy="390457"/>
            </a:xfrm>
            <a:prstGeom prst="ellipse">
              <a:avLst/>
            </a:prstGeom>
            <a:noFill/>
            <a:ln w="28575">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8" name="Овал 7"/>
            <p:cNvSpPr/>
            <p:nvPr/>
          </p:nvSpPr>
          <p:spPr>
            <a:xfrm>
              <a:off x="3561600" y="4268599"/>
              <a:ext cx="1555683" cy="436486"/>
            </a:xfrm>
            <a:prstGeom prst="ellipse">
              <a:avLst/>
            </a:prstGeom>
            <a:noFill/>
            <a:ln w="28575">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718" name="Group 22"/>
          <p:cNvGraphicFramePr>
            <a:graphicFrameLocks noGrp="1"/>
          </p:cNvGraphicFramePr>
          <p:nvPr>
            <p:extLst>
              <p:ext uri="{D42A27DB-BD31-4B8C-83A1-F6EECF244321}">
                <p14:modId xmlns:p14="http://schemas.microsoft.com/office/powerpoint/2010/main" val="3052963067"/>
              </p:ext>
            </p:extLst>
          </p:nvPr>
        </p:nvGraphicFramePr>
        <p:xfrm>
          <a:off x="1460499" y="1563321"/>
          <a:ext cx="7439025" cy="3844498"/>
        </p:xfrm>
        <a:graphic>
          <a:graphicData uri="http://schemas.openxmlformats.org/drawingml/2006/table">
            <a:tbl>
              <a:tblPr/>
              <a:tblGrid>
                <a:gridCol w="770328"/>
                <a:gridCol w="5618105"/>
                <a:gridCol w="1050592"/>
              </a:tblGrid>
              <a:tr h="626862">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ru-RU" sz="16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rPr>
                        <a: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472C4"/>
                    </a:solidFill>
                  </a:tcPr>
                </a:tc>
                <a:tc>
                  <a:txBody>
                    <a:bodyPr/>
                    <a:lstStyle/>
                    <a:p>
                      <a:pPr marL="0" marR="0" lvl="0" indent="0" algn="ctr" defTabSz="914400" rtl="0" eaLnBrk="0" fontAlgn="base" latinLnBrk="0" hangingPunct="0">
                        <a:lnSpc>
                          <a:spcPct val="115000"/>
                        </a:lnSpc>
                        <a:spcBef>
                          <a:spcPts val="300"/>
                        </a:spcBef>
                        <a:spcAft>
                          <a:spcPts val="300"/>
                        </a:spcAft>
                        <a:buClrTx/>
                        <a:buSzTx/>
                        <a:buFontTx/>
                        <a:buNone/>
                        <a:tabLst>
                          <a:tab pos="3165475" algn="l"/>
                        </a:tabLst>
                      </a:pPr>
                      <a:r>
                        <a:rPr kumimoji="0" lang="ru-RU" sz="16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rPr>
                        <a:t>Критерий</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472C4"/>
                    </a:solid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ru-RU" sz="1600" b="1" i="0" u="none" strike="noStrike" cap="none" normalizeH="0" baseline="0" smtClean="0">
                          <a:ln>
                            <a:noFill/>
                          </a:ln>
                          <a:solidFill>
                            <a:srgbClr val="FFFFFF"/>
                          </a:solidFill>
                          <a:effectLst/>
                          <a:latin typeface="Calibri" pitchFamily="34" charset="0"/>
                          <a:ea typeface="Calibri" pitchFamily="34" charset="0"/>
                          <a:cs typeface="Times New Roman" pitchFamily="18" charset="0"/>
                        </a:rPr>
                        <a:t>Оценка в баллах</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472C4"/>
                    </a:solidFill>
                  </a:tcPr>
                </a:tc>
              </a:tr>
              <a:tr h="1645513">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ru-RU" sz="1600" b="1" i="0" u="none" strike="noStrike" cap="none" normalizeH="0" baseline="0" smtClean="0">
                          <a:ln>
                            <a:noFill/>
                          </a:ln>
                          <a:solidFill>
                            <a:srgbClr val="FFFFFF"/>
                          </a:solidFill>
                          <a:effectLst/>
                          <a:latin typeface="Calibri" pitchFamily="34" charset="0"/>
                        </a:rPr>
                        <a:t>1.1.</a:t>
                      </a:r>
                      <a:endParaRPr kumimoji="0" lang="ru-RU" sz="1600" b="1" i="0" u="none" strike="noStrike" cap="none" normalizeH="0" baseline="0" smtClean="0">
                        <a:ln>
                          <a:noFill/>
                        </a:ln>
                        <a:solidFill>
                          <a:srgbClr val="FFFFFF"/>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472C4"/>
                    </a:solidFill>
                  </a:tcPr>
                </a:tc>
                <a:tc>
                  <a:txBody>
                    <a:bodyPr/>
                    <a:lstStyle/>
                    <a:p>
                      <a:pPr marL="0" marR="0" lvl="0" indent="0" algn="just" defTabSz="914400" rtl="0" eaLnBrk="1" fontAlgn="base" latinLnBrk="0" hangingPunct="1">
                        <a:lnSpc>
                          <a:spcPct val="115000"/>
                        </a:lnSpc>
                        <a:spcBef>
                          <a:spcPts val="300"/>
                        </a:spcBef>
                        <a:spcAft>
                          <a:spcPct val="0"/>
                        </a:spcAft>
                        <a:buClrTx/>
                        <a:buSzTx/>
                        <a:buFontTx/>
                        <a:buNone/>
                        <a:tabLst>
                          <a:tab pos="3165475" algn="l"/>
                        </a:tabLst>
                      </a:pPr>
                      <a:r>
                        <a:rPr kumimoji="0" lang="ru-RU" sz="1400" b="0" i="0" u="none" strike="noStrike" cap="none" normalizeH="0" baseline="0" dirty="0" smtClean="0">
                          <a:ln>
                            <a:noFill/>
                          </a:ln>
                          <a:solidFill>
                            <a:srgbClr val="04105A"/>
                          </a:solidFill>
                          <a:effectLst/>
                          <a:latin typeface="Calibri" pitchFamily="34" charset="0"/>
                        </a:rPr>
                        <a:t>представление государственной статистической отчетности с исправленными первичными статистическими данными после установленной даты ее представления, но до окончания срока сбора исправленных первичных статистических данных по соответствующей форме государственной статистической отчетности в виде электронного документа</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ru-RU" sz="1600" b="1" i="0" u="none" strike="noStrike" cap="none" normalizeH="0" baseline="0" smtClean="0">
                          <a:ln>
                            <a:noFill/>
                          </a:ln>
                          <a:solidFill>
                            <a:srgbClr val="04105A"/>
                          </a:solidFill>
                          <a:effectLst/>
                          <a:latin typeface="Calibri" pitchFamily="34" charset="0"/>
                        </a:rPr>
                        <a:t>1*</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r>
              <a:tr h="1572123">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ru-RU" sz="1600" b="1" i="0" u="none" strike="noStrike" cap="none" normalizeH="0" baseline="0" smtClean="0">
                          <a:ln>
                            <a:noFill/>
                          </a:ln>
                          <a:solidFill>
                            <a:srgbClr val="FFFFFF"/>
                          </a:solidFill>
                          <a:effectLst/>
                          <a:latin typeface="Calibri" pitchFamily="34" charset="0"/>
                        </a:rPr>
                        <a:t>1.2.</a:t>
                      </a:r>
                      <a:endParaRPr kumimoji="0" lang="ru-RU" sz="1600" b="1" i="0" u="none" strike="noStrike" cap="none" normalizeH="0" baseline="0" smtClean="0">
                        <a:ln>
                          <a:noFill/>
                        </a:ln>
                        <a:solidFill>
                          <a:srgbClr val="FFFFFF"/>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472C4"/>
                    </a:solidFill>
                  </a:tcPr>
                </a:tc>
                <a:tc>
                  <a:txBody>
                    <a:bodyPr/>
                    <a:lstStyle/>
                    <a:p>
                      <a:pPr marL="0" marR="0" lvl="0" indent="0" algn="l" defTabSz="914400" rtl="0" eaLnBrk="0" fontAlgn="base" latinLnBrk="0" hangingPunct="0">
                        <a:lnSpc>
                          <a:spcPct val="115000"/>
                        </a:lnSpc>
                        <a:spcBef>
                          <a:spcPts val="300"/>
                        </a:spcBef>
                        <a:spcAft>
                          <a:spcPct val="0"/>
                        </a:spcAft>
                        <a:buClrTx/>
                        <a:buSzTx/>
                        <a:buFontTx/>
                        <a:buNone/>
                        <a:tabLst>
                          <a:tab pos="3165475" algn="l"/>
                        </a:tabLst>
                      </a:pPr>
                      <a:r>
                        <a:rPr kumimoji="0" lang="ru-RU" sz="1400" b="0" i="0" u="none" strike="noStrike" cap="none" normalizeH="0" baseline="0" dirty="0" smtClean="0">
                          <a:ln>
                            <a:noFill/>
                          </a:ln>
                          <a:solidFill>
                            <a:srgbClr val="04105A"/>
                          </a:solidFill>
                          <a:effectLst/>
                          <a:latin typeface="Calibri" pitchFamily="34" charset="0"/>
                        </a:rPr>
                        <a:t>представление государственной статистической отчетности с исправленными первичными статистическими данными после окончания срока сбора исправленных первичных статистических данных по соответствующей форме государственной статистической отчетности в виде электронного документа</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ru-RU" sz="1600" b="1" i="0" u="none" strike="noStrike" cap="none" normalizeH="0" baseline="0" dirty="0" smtClean="0">
                          <a:ln>
                            <a:noFill/>
                          </a:ln>
                          <a:solidFill>
                            <a:srgbClr val="04105A"/>
                          </a:solidFill>
                          <a:effectLst/>
                          <a:latin typeface="Calibri" pitchFamily="34" charset="0"/>
                        </a:rPr>
                        <a:t>3*</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r>
            </a:tbl>
          </a:graphicData>
        </a:graphic>
      </p:graphicFrame>
      <p:sp>
        <p:nvSpPr>
          <p:cNvPr id="29715" name="Rectangle 1"/>
          <p:cNvSpPr>
            <a:spLocks noChangeArrowheads="1"/>
          </p:cNvSpPr>
          <p:nvPr/>
        </p:nvSpPr>
        <p:spPr bwMode="auto">
          <a:xfrm>
            <a:off x="1350963" y="-67895"/>
            <a:ext cx="7597775" cy="1631216"/>
          </a:xfrm>
          <a:prstGeom prst="rect">
            <a:avLst/>
          </a:prstGeom>
          <a:noFill/>
          <a:ln w="9525">
            <a:noFill/>
            <a:miter lim="800000"/>
            <a:headEnd/>
            <a:tailEnd/>
          </a:ln>
        </p:spPr>
        <p:txBody>
          <a:bodyPr anchor="ctr">
            <a:spAutoFit/>
          </a:bodyPr>
          <a:lstStyle/>
          <a:p>
            <a:pPr algn="ctr">
              <a:tabLst>
                <a:tab pos="3165475" algn="l"/>
              </a:tabLst>
            </a:pPr>
            <a:endParaRPr lang="ru-RU" sz="2000" b="1" dirty="0" smtClean="0">
              <a:solidFill>
                <a:srgbClr val="04105A"/>
              </a:solidFill>
              <a:latin typeface="Calibri Light"/>
            </a:endParaRPr>
          </a:p>
          <a:p>
            <a:pPr algn="ctr">
              <a:tabLst>
                <a:tab pos="3165475" algn="l"/>
              </a:tabLst>
            </a:pPr>
            <a:r>
              <a:rPr lang="ru-RU" sz="2000" b="1" dirty="0" smtClean="0">
                <a:solidFill>
                  <a:srgbClr val="04105A"/>
                </a:solidFill>
                <a:latin typeface="Calibri Light"/>
              </a:rPr>
              <a:t>Общие </a:t>
            </a:r>
            <a:r>
              <a:rPr lang="ru-RU" sz="2000" b="1" dirty="0">
                <a:solidFill>
                  <a:srgbClr val="04105A"/>
                </a:solidFill>
                <a:latin typeface="Calibri Light"/>
              </a:rPr>
              <a:t>для всех форм государственной </a:t>
            </a:r>
          </a:p>
          <a:p>
            <a:pPr algn="ctr">
              <a:tabLst>
                <a:tab pos="3165475" algn="l"/>
              </a:tabLst>
            </a:pPr>
            <a:r>
              <a:rPr lang="ru-RU" sz="2000" b="1" dirty="0">
                <a:solidFill>
                  <a:srgbClr val="04105A"/>
                </a:solidFill>
                <a:latin typeface="Calibri Light"/>
              </a:rPr>
              <a:t>статистической отчетности критерии оценки </a:t>
            </a:r>
          </a:p>
          <a:p>
            <a:pPr algn="ctr">
              <a:tabLst>
                <a:tab pos="3165475" algn="l"/>
              </a:tabLst>
            </a:pPr>
            <a:r>
              <a:rPr lang="ru-RU" sz="2000" b="1" dirty="0">
                <a:solidFill>
                  <a:srgbClr val="04105A"/>
                </a:solidFill>
                <a:latin typeface="Calibri Light"/>
              </a:rPr>
              <a:t>степени риска для отбора проверяемых субъектов </a:t>
            </a:r>
          </a:p>
          <a:p>
            <a:pPr algn="ctr">
              <a:tabLst>
                <a:tab pos="3165475" algn="l"/>
              </a:tabLst>
            </a:pPr>
            <a:r>
              <a:rPr lang="ru-RU" sz="2000" b="1" dirty="0">
                <a:solidFill>
                  <a:srgbClr val="04105A"/>
                </a:solidFill>
                <a:latin typeface="Calibri Light"/>
              </a:rPr>
              <a:t>при проведении выборочной проверки:</a:t>
            </a:r>
          </a:p>
        </p:txBody>
      </p:sp>
      <p:sp>
        <p:nvSpPr>
          <p:cNvPr id="29716" name="Rectangle 21"/>
          <p:cNvSpPr>
            <a:spLocks noChangeArrowheads="1"/>
          </p:cNvSpPr>
          <p:nvPr/>
        </p:nvSpPr>
        <p:spPr bwMode="auto">
          <a:xfrm>
            <a:off x="1552575" y="5162549"/>
            <a:ext cx="7346950" cy="1231106"/>
          </a:xfrm>
          <a:prstGeom prst="rect">
            <a:avLst/>
          </a:prstGeom>
          <a:noFill/>
          <a:ln w="9525">
            <a:noFill/>
            <a:miter lim="800000"/>
            <a:headEnd/>
            <a:tailEnd/>
          </a:ln>
        </p:spPr>
        <p:txBody>
          <a:bodyPr wrap="square">
            <a:spAutoFit/>
          </a:bodyPr>
          <a:lstStyle/>
          <a:p>
            <a:r>
              <a:rPr lang="ru-RU" dirty="0">
                <a:solidFill>
                  <a:schemeClr val="hlink"/>
                </a:solidFill>
              </a:rPr>
              <a:t>_________________</a:t>
            </a:r>
          </a:p>
          <a:p>
            <a:pPr algn="just"/>
            <a:r>
              <a:rPr lang="ru-RU" sz="1400" dirty="0">
                <a:solidFill>
                  <a:srgbClr val="04105A"/>
                </a:solidFill>
                <a:latin typeface="Calibri" pitchFamily="34" charset="0"/>
              </a:rPr>
              <a:t>*При повторном применении критериев 1.1 и 1.2 по соответствующей форме государственной статистической отчетности за соответствующий отчетный период по каждому факту начисляется по 0,1 балла.</a:t>
            </a:r>
          </a:p>
          <a:p>
            <a:r>
              <a:rPr lang="ru-RU" sz="1400" dirty="0">
                <a:solidFill>
                  <a:srgbClr val="04105A"/>
                </a:solidFill>
                <a:latin typeface="Calibri" pitchFamily="34" charset="0"/>
              </a:rPr>
              <a:t>.</a:t>
            </a:r>
          </a:p>
        </p:txBody>
      </p:sp>
    </p:spTree>
    <p:extLst>
      <p:ext uri="{BB962C8B-B14F-4D97-AF65-F5344CB8AC3E}">
        <p14:creationId xmlns:p14="http://schemas.microsoft.com/office/powerpoint/2010/main" val="32132783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Заголовок 1"/>
          <p:cNvSpPr>
            <a:spLocks noGrp="1"/>
          </p:cNvSpPr>
          <p:nvPr>
            <p:ph type="title"/>
          </p:nvPr>
        </p:nvSpPr>
        <p:spPr>
          <a:xfrm>
            <a:off x="1133475" y="682445"/>
            <a:ext cx="8010525" cy="1041854"/>
          </a:xfrm>
        </p:spPr>
        <p:txBody>
          <a:bodyPr/>
          <a:lstStyle/>
          <a:p>
            <a:pPr algn="ctr"/>
            <a:r>
              <a:rPr lang="ru-RU" sz="3100" b="1" dirty="0" smtClean="0">
                <a:solidFill>
                  <a:srgbClr val="04105A"/>
                </a:solidFill>
              </a:rPr>
              <a:t> </a:t>
            </a:r>
            <a:r>
              <a:rPr lang="ru-RU" sz="3100" b="1" dirty="0" smtClean="0">
                <a:solidFill>
                  <a:srgbClr val="002060"/>
                </a:solidFill>
              </a:rPr>
              <a:t>Государственную статистическую отчетность по статистике финансов представляют:</a:t>
            </a:r>
            <a:br>
              <a:rPr lang="ru-RU" sz="3100" b="1" dirty="0" smtClean="0">
                <a:solidFill>
                  <a:srgbClr val="002060"/>
                </a:solidFill>
              </a:rPr>
            </a:br>
            <a:endParaRPr lang="ru-RU" sz="3100" b="1" dirty="0" smtClean="0">
              <a:solidFill>
                <a:srgbClr val="002060"/>
              </a:solidFill>
            </a:endParaRPr>
          </a:p>
        </p:txBody>
      </p:sp>
      <p:sp>
        <p:nvSpPr>
          <p:cNvPr id="3" name="Объект 2"/>
          <p:cNvSpPr>
            <a:spLocks noGrp="1"/>
          </p:cNvSpPr>
          <p:nvPr>
            <p:ph idx="1"/>
          </p:nvPr>
        </p:nvSpPr>
        <p:spPr>
          <a:xfrm>
            <a:off x="676275" y="1806575"/>
            <a:ext cx="8301038" cy="4351338"/>
          </a:xfrm>
        </p:spPr>
        <p:txBody>
          <a:bodyPr rtlCol="0">
            <a:normAutofit fontScale="85000" lnSpcReduction="10000"/>
          </a:bodyPr>
          <a:lstStyle/>
          <a:p>
            <a:pPr marL="895350" indent="-447675" algn="just" fontAlgn="auto">
              <a:spcAft>
                <a:spcPts val="0"/>
              </a:spcAft>
              <a:buClr>
                <a:srgbClr val="04105A"/>
              </a:buClr>
              <a:buFont typeface="Wingdings" panose="05000000000000000000" pitchFamily="2" charset="2"/>
              <a:buChar char="q"/>
              <a:tabLst>
                <a:tab pos="895350" algn="l"/>
              </a:tabLst>
              <a:defRPr/>
            </a:pPr>
            <a:r>
              <a:rPr lang="ru-RU" sz="2500" u="sng" dirty="0">
                <a:solidFill>
                  <a:srgbClr val="04105A"/>
                </a:solidFill>
              </a:rPr>
              <a:t>коммерческие организации (кроме банков, небанковских кредитно-финансовых организаций, открытого акционерного общества «Банк развития Республики Беларусь» и страховых организаций</a:t>
            </a:r>
            <a:r>
              <a:rPr lang="ru-RU" sz="2500" u="sng" dirty="0" smtClean="0">
                <a:solidFill>
                  <a:srgbClr val="04105A"/>
                </a:solidFill>
              </a:rPr>
              <a:t>):</a:t>
            </a:r>
            <a:endParaRPr lang="ru-RU" sz="2500" u="sng" dirty="0">
              <a:solidFill>
                <a:srgbClr val="04105A"/>
              </a:solidFill>
            </a:endParaRPr>
          </a:p>
          <a:p>
            <a:pPr marL="1257300" indent="-266700" fontAlgn="auto">
              <a:spcBef>
                <a:spcPts val="1200"/>
              </a:spcBef>
              <a:spcAft>
                <a:spcPts val="0"/>
              </a:spcAft>
              <a:buClr>
                <a:srgbClr val="47627F"/>
              </a:buClr>
              <a:buFont typeface="Arial" panose="020B0604020202020204" pitchFamily="34" charset="0"/>
              <a:buChar char="•"/>
              <a:defRPr/>
            </a:pPr>
            <a:r>
              <a:rPr lang="ru-RU" sz="2000" dirty="0"/>
              <a:t>не являющиеся субъектами малого предпринимательства;</a:t>
            </a:r>
          </a:p>
          <a:p>
            <a:pPr marL="1257300" indent="-266700" algn="just" fontAlgn="auto">
              <a:spcBef>
                <a:spcPts val="0"/>
              </a:spcBef>
              <a:spcAft>
                <a:spcPts val="0"/>
              </a:spcAft>
              <a:buClr>
                <a:srgbClr val="47627F"/>
              </a:buClr>
              <a:buFont typeface="Arial" panose="020B0604020202020204" pitchFamily="34" charset="0"/>
              <a:buChar char="•"/>
              <a:defRPr/>
            </a:pPr>
            <a:r>
              <a:rPr lang="ru-RU" sz="2000" dirty="0"/>
              <a:t>малые организации, подчиненные (входящие в состав) государственным органам (организациям), а также малые организации, акции (доли в уставных фондах) которых находятся в государственной собственности и переданы в управление государственным органам (организациям);</a:t>
            </a:r>
          </a:p>
          <a:p>
            <a:pPr marL="895350" indent="-447675" algn="just" fontAlgn="auto">
              <a:spcAft>
                <a:spcPts val="0"/>
              </a:spcAft>
              <a:buClr>
                <a:srgbClr val="04105A"/>
              </a:buClr>
              <a:buFont typeface="Wingdings" panose="05000000000000000000" pitchFamily="2" charset="2"/>
              <a:buChar char="q"/>
              <a:defRPr/>
            </a:pPr>
            <a:r>
              <a:rPr lang="ru-RU" sz="2500" u="sng" dirty="0">
                <a:solidFill>
                  <a:srgbClr val="04105A"/>
                </a:solidFill>
              </a:rPr>
              <a:t>некоммерческие организации (кроме бюджетных организаций), осуществляющие производство продукции, выполнение работ, оказание услуг для реализации, со средней численностью работников за календарный год </a:t>
            </a:r>
            <a:br>
              <a:rPr lang="ru-RU" sz="2500" u="sng" dirty="0">
                <a:solidFill>
                  <a:srgbClr val="04105A"/>
                </a:solidFill>
              </a:rPr>
            </a:br>
            <a:r>
              <a:rPr lang="ru-RU" sz="2500" u="sng" dirty="0">
                <a:solidFill>
                  <a:srgbClr val="04105A"/>
                </a:solidFill>
              </a:rPr>
              <a:t>16 человек и более;</a:t>
            </a:r>
          </a:p>
          <a:p>
            <a:pPr marL="895350" indent="-447675" algn="just" fontAlgn="auto">
              <a:spcAft>
                <a:spcPts val="0"/>
              </a:spcAft>
              <a:buClr>
                <a:srgbClr val="04105A"/>
              </a:buClr>
              <a:buFont typeface="Wingdings" panose="05000000000000000000" pitchFamily="2" charset="2"/>
              <a:buChar char="q"/>
              <a:defRPr/>
            </a:pPr>
            <a:r>
              <a:rPr lang="ru-RU" sz="2500" u="sng" dirty="0">
                <a:solidFill>
                  <a:srgbClr val="04105A"/>
                </a:solidFill>
              </a:rPr>
              <a:t>обособленные подразделения вышеперечисленных юридических лиц, имеющие отдельный баланс.</a:t>
            </a:r>
          </a:p>
          <a:p>
            <a:pPr marL="990600" indent="-542925" fontAlgn="auto">
              <a:spcBef>
                <a:spcPts val="0"/>
              </a:spcBef>
              <a:spcAft>
                <a:spcPts val="0"/>
              </a:spcAft>
              <a:buClr>
                <a:srgbClr val="47627F"/>
              </a:buClr>
              <a:buFont typeface="Arial" panose="020B0604020202020204" pitchFamily="34" charset="0"/>
              <a:buChar char="•"/>
              <a:defRPr/>
            </a:pPr>
            <a:endParaRPr lang="ru-RU" sz="2500" u="sng" dirty="0">
              <a:solidFill>
                <a:srgbClr val="04105A"/>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55" name="Group 35"/>
          <p:cNvGraphicFramePr>
            <a:graphicFrameLocks noGrp="1"/>
          </p:cNvGraphicFramePr>
          <p:nvPr/>
        </p:nvGraphicFramePr>
        <p:xfrm>
          <a:off x="1477963" y="1095375"/>
          <a:ext cx="7373937" cy="4111308"/>
        </p:xfrm>
        <a:graphic>
          <a:graphicData uri="http://schemas.openxmlformats.org/drawingml/2006/table">
            <a:tbl>
              <a:tblPr/>
              <a:tblGrid>
                <a:gridCol w="763587"/>
                <a:gridCol w="5568950"/>
                <a:gridCol w="1041400"/>
              </a:tblGrid>
              <a:tr h="582613">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ru-RU" sz="16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rPr>
                        <a: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472C4"/>
                    </a:solidFill>
                  </a:tcPr>
                </a:tc>
                <a:tc>
                  <a:txBody>
                    <a:bodyPr/>
                    <a:lstStyle/>
                    <a:p>
                      <a:pPr marL="0" marR="0" lvl="0" indent="0" algn="ctr" defTabSz="914400" rtl="0" eaLnBrk="0" fontAlgn="base" latinLnBrk="0" hangingPunct="0">
                        <a:lnSpc>
                          <a:spcPct val="115000"/>
                        </a:lnSpc>
                        <a:spcBef>
                          <a:spcPts val="300"/>
                        </a:spcBef>
                        <a:spcAft>
                          <a:spcPts val="300"/>
                        </a:spcAft>
                        <a:buClrTx/>
                        <a:buSzTx/>
                        <a:buFontTx/>
                        <a:buNone/>
                        <a:tabLst>
                          <a:tab pos="3165475" algn="l"/>
                        </a:tabLst>
                      </a:pPr>
                      <a:r>
                        <a:rPr kumimoji="0" lang="ru-RU" sz="16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rPr>
                        <a:t>Критерий</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472C4"/>
                    </a:solid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ru-RU" sz="1600" b="1" i="0" u="none" strike="noStrike" cap="none" normalizeH="0" baseline="0" smtClean="0">
                          <a:ln>
                            <a:noFill/>
                          </a:ln>
                          <a:solidFill>
                            <a:srgbClr val="FFFFFF"/>
                          </a:solidFill>
                          <a:effectLst/>
                          <a:latin typeface="Calibri" pitchFamily="34" charset="0"/>
                          <a:ea typeface="Calibri" pitchFamily="34" charset="0"/>
                          <a:cs typeface="Times New Roman" pitchFamily="18" charset="0"/>
                        </a:rPr>
                        <a:t>Оценка в баллах</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472C4"/>
                    </a:solidFill>
                  </a:tcPr>
                </a:tc>
              </a:tr>
              <a:tr h="1098550">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ru-RU" sz="1600" b="1" i="0" u="none" strike="noStrike" cap="none" normalizeH="0" baseline="0" smtClean="0">
                          <a:ln>
                            <a:noFill/>
                          </a:ln>
                          <a:solidFill>
                            <a:srgbClr val="FFFFFF"/>
                          </a:solidFill>
                          <a:effectLst/>
                          <a:latin typeface="Calibri" pitchFamily="34" charset="0"/>
                        </a:rPr>
                        <a:t>1.3.</a:t>
                      </a:r>
                      <a:endParaRPr kumimoji="0" lang="ru-RU" sz="1600" b="1" i="0" u="none" strike="noStrike" cap="none" normalizeH="0" baseline="0" smtClean="0">
                        <a:ln>
                          <a:noFill/>
                        </a:ln>
                        <a:solidFill>
                          <a:srgbClr val="FFFFFF"/>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472C4"/>
                    </a:solidFill>
                  </a:tcPr>
                </a:tc>
                <a:tc>
                  <a:txBody>
                    <a:bodyPr/>
                    <a:lstStyle/>
                    <a:p>
                      <a:pPr marL="0" marR="0" lvl="0" indent="0" algn="just" defTabSz="914400" rtl="0" eaLnBrk="1" fontAlgn="base" latinLnBrk="0" hangingPunct="1">
                        <a:lnSpc>
                          <a:spcPct val="115000"/>
                        </a:lnSpc>
                        <a:spcBef>
                          <a:spcPts val="300"/>
                        </a:spcBef>
                        <a:spcAft>
                          <a:spcPct val="0"/>
                        </a:spcAft>
                        <a:buClrTx/>
                        <a:buSzTx/>
                        <a:buFontTx/>
                        <a:buNone/>
                        <a:tabLst>
                          <a:tab pos="3165475" algn="l"/>
                        </a:tabLst>
                      </a:pPr>
                      <a:r>
                        <a:rPr kumimoji="0" lang="ru-RU" sz="1400" b="0" i="0" u="none" strike="noStrike" cap="none" normalizeH="0" baseline="0" smtClean="0">
                          <a:ln>
                            <a:noFill/>
                          </a:ln>
                          <a:solidFill>
                            <a:srgbClr val="04105A"/>
                          </a:solidFill>
                          <a:effectLst/>
                          <a:latin typeface="Calibri" pitchFamily="34" charset="0"/>
                        </a:rPr>
                        <a:t>несвоевременное представление государственной статистической отчетности до окончания срока сбора исправленных первичных статистических данных по соответствующей форме государственной статистической отчетности в виде электронного документа</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ru-RU" sz="1600" b="1" i="0" u="none" strike="noStrike" cap="none" normalizeH="0" baseline="0" smtClean="0">
                          <a:ln>
                            <a:noFill/>
                          </a:ln>
                          <a:solidFill>
                            <a:srgbClr val="04105A"/>
                          </a:solidFill>
                          <a:effectLst/>
                          <a:latin typeface="Calibri" pitchFamily="34" charset="0"/>
                        </a:rPr>
                        <a:t>1**</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r>
              <a:tr h="1185863">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ru-RU" sz="1600" b="1" i="0" u="none" strike="noStrike" cap="none" normalizeH="0" baseline="0" smtClean="0">
                          <a:ln>
                            <a:noFill/>
                          </a:ln>
                          <a:solidFill>
                            <a:srgbClr val="FFFFFF"/>
                          </a:solidFill>
                          <a:effectLst/>
                          <a:latin typeface="Calibri" pitchFamily="34" charset="0"/>
                        </a:rPr>
                        <a:t>1.4.</a:t>
                      </a:r>
                      <a:endParaRPr kumimoji="0" lang="ru-RU" sz="1600" b="1" i="0" u="none" strike="noStrike" cap="none" normalizeH="0" baseline="0" smtClean="0">
                        <a:ln>
                          <a:noFill/>
                        </a:ln>
                        <a:solidFill>
                          <a:srgbClr val="FFFFFF"/>
                        </a:solidFill>
                        <a:effectLst/>
                        <a:latin typeface="Calibri" pitchFamily="34" charset="0"/>
                        <a:ea typeface="Calibri" pitchFamily="34" charset="0"/>
                        <a:cs typeface="Times New Roman" pitchFamily="18" charset="0"/>
                      </a:endParaRPr>
                    </a:p>
                    <a:p>
                      <a:pPr marL="0" marR="0" lvl="0" indent="0" algn="ctr" defTabSz="914400" rtl="0" eaLnBrk="0" fontAlgn="base" latinLnBrk="0" hangingPunct="0">
                        <a:lnSpc>
                          <a:spcPct val="115000"/>
                        </a:lnSpc>
                        <a:spcBef>
                          <a:spcPct val="0"/>
                        </a:spcBef>
                        <a:spcAft>
                          <a:spcPct val="0"/>
                        </a:spcAft>
                        <a:buClrTx/>
                        <a:buSzTx/>
                        <a:buFontTx/>
                        <a:buNone/>
                        <a:tabLst/>
                      </a:pPr>
                      <a:endParaRPr kumimoji="0" lang="ru-RU" sz="1600" b="1" i="0" u="none" strike="noStrike" cap="none" normalizeH="0" baseline="0" smtClean="0">
                        <a:ln>
                          <a:noFill/>
                        </a:ln>
                        <a:solidFill>
                          <a:srgbClr val="FFFFFF"/>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472C4"/>
                    </a:solidFill>
                  </a:tcPr>
                </a:tc>
                <a:tc>
                  <a:txBody>
                    <a:bodyPr/>
                    <a:lstStyle/>
                    <a:p>
                      <a:pPr marL="0" marR="0" lvl="0" indent="0" algn="just" defTabSz="914400" rtl="0" eaLnBrk="1" fontAlgn="base" latinLnBrk="0" hangingPunct="1">
                        <a:lnSpc>
                          <a:spcPct val="115000"/>
                        </a:lnSpc>
                        <a:spcBef>
                          <a:spcPts val="300"/>
                        </a:spcBef>
                        <a:spcAft>
                          <a:spcPct val="0"/>
                        </a:spcAft>
                        <a:buClrTx/>
                        <a:buSzTx/>
                        <a:buFontTx/>
                        <a:buNone/>
                        <a:tabLst>
                          <a:tab pos="3165475" algn="l"/>
                        </a:tabLst>
                      </a:pPr>
                      <a:r>
                        <a:rPr kumimoji="0" lang="ru-RU" sz="1400" b="0" i="0" u="none" strike="noStrike" cap="none" normalizeH="0" baseline="0" smtClean="0">
                          <a:ln>
                            <a:noFill/>
                          </a:ln>
                          <a:solidFill>
                            <a:srgbClr val="04105A"/>
                          </a:solidFill>
                          <a:effectLst/>
                          <a:latin typeface="Calibri" pitchFamily="34" charset="0"/>
                        </a:rPr>
                        <a:t>несвоевременное представление государственной статистической отчетности после окончания срока сбора исправленных первичных статистических данных по соответствующей форме государственной статистической отчетности в виде электронного документа</a:t>
                      </a:r>
                    </a:p>
                    <a:p>
                      <a:pPr marL="0" marR="0" lvl="0" indent="0" algn="just" defTabSz="914400" rtl="0" eaLnBrk="1" fontAlgn="base" latinLnBrk="0" hangingPunct="1">
                        <a:lnSpc>
                          <a:spcPct val="115000"/>
                        </a:lnSpc>
                        <a:spcBef>
                          <a:spcPts val="300"/>
                        </a:spcBef>
                        <a:spcAft>
                          <a:spcPct val="0"/>
                        </a:spcAft>
                        <a:buClrTx/>
                        <a:buSzTx/>
                        <a:buFontTx/>
                        <a:buNone/>
                        <a:tabLst>
                          <a:tab pos="3165475" algn="l"/>
                        </a:tabLst>
                      </a:pPr>
                      <a:endParaRPr kumimoji="0" lang="ru-RU" sz="1400" b="0" i="0" u="none" strike="noStrike" cap="none" normalizeH="0" baseline="0" smtClean="0">
                        <a:ln>
                          <a:noFill/>
                        </a:ln>
                        <a:solidFill>
                          <a:srgbClr val="04105A"/>
                        </a:solidFill>
                        <a:effectLst/>
                        <a:latin typeface="Calibri"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ru-RU" sz="1600" b="1" i="0" u="none" strike="noStrike" cap="none" normalizeH="0" baseline="0" dirty="0" smtClean="0">
                          <a:ln>
                            <a:noFill/>
                          </a:ln>
                          <a:solidFill>
                            <a:srgbClr val="04105A"/>
                          </a:solidFill>
                          <a:effectLst/>
                          <a:latin typeface="Calibri" pitchFamily="34" charset="0"/>
                        </a:rPr>
                        <a:t>3**</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r>
              <a:tr h="1165225">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ru-RU" sz="1600" b="1" i="0" u="none" strike="noStrike" cap="none" normalizeH="0" baseline="0" smtClean="0">
                          <a:ln>
                            <a:noFill/>
                          </a:ln>
                          <a:solidFill>
                            <a:srgbClr val="FFFFFF"/>
                          </a:solidFill>
                          <a:effectLst/>
                          <a:latin typeface="Calibri" pitchFamily="34" charset="0"/>
                        </a:rPr>
                        <a:t>1.5.</a:t>
                      </a:r>
                      <a:endParaRPr kumimoji="0" lang="ru-RU" sz="1600" b="1" i="0" u="none" strike="noStrike" cap="none" normalizeH="0" baseline="0" smtClean="0">
                        <a:ln>
                          <a:noFill/>
                        </a:ln>
                        <a:solidFill>
                          <a:srgbClr val="FFFFFF"/>
                        </a:solidFill>
                        <a:effectLst/>
                        <a:latin typeface="Calibri" pitchFamily="34" charset="0"/>
                        <a:ea typeface="Calibri" pitchFamily="34" charset="0"/>
                        <a:cs typeface="Times New Roman" pitchFamily="18" charset="0"/>
                      </a:endParaRPr>
                    </a:p>
                    <a:p>
                      <a:pPr marL="0" marR="0" lvl="0" indent="0" algn="ctr" defTabSz="914400" rtl="0" eaLnBrk="0" fontAlgn="base" latinLnBrk="0" hangingPunct="0">
                        <a:lnSpc>
                          <a:spcPct val="115000"/>
                        </a:lnSpc>
                        <a:spcBef>
                          <a:spcPct val="0"/>
                        </a:spcBef>
                        <a:spcAft>
                          <a:spcPct val="0"/>
                        </a:spcAft>
                        <a:buClrTx/>
                        <a:buSzTx/>
                        <a:buFontTx/>
                        <a:buNone/>
                        <a:tabLst/>
                      </a:pPr>
                      <a:endParaRPr kumimoji="0" lang="ru-RU" sz="1600" b="1" i="0" u="none" strike="noStrike" cap="none" normalizeH="0" baseline="0" smtClean="0">
                        <a:ln>
                          <a:noFill/>
                        </a:ln>
                        <a:solidFill>
                          <a:srgbClr val="FFFFFF"/>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472C4"/>
                    </a:solidFill>
                  </a:tcPr>
                </a:tc>
                <a:tc>
                  <a:txBody>
                    <a:bodyPr/>
                    <a:lstStyle/>
                    <a:p>
                      <a:pPr marL="0" marR="0" lvl="0" indent="0" algn="just" defTabSz="914400" rtl="0" eaLnBrk="1" fontAlgn="base" latinLnBrk="0" hangingPunct="1">
                        <a:lnSpc>
                          <a:spcPct val="115000"/>
                        </a:lnSpc>
                        <a:spcBef>
                          <a:spcPts val="300"/>
                        </a:spcBef>
                        <a:spcAft>
                          <a:spcPct val="0"/>
                        </a:spcAft>
                        <a:buClrTx/>
                        <a:buSzTx/>
                        <a:buFontTx/>
                        <a:buNone/>
                        <a:tabLst>
                          <a:tab pos="3165475" algn="l"/>
                        </a:tabLst>
                      </a:pPr>
                      <a:r>
                        <a:rPr kumimoji="0" lang="ru-RU" sz="1400" b="0" i="0" u="none" strike="noStrike" cap="none" normalizeH="0" baseline="0" smtClean="0">
                          <a:ln>
                            <a:noFill/>
                          </a:ln>
                          <a:solidFill>
                            <a:srgbClr val="04105A"/>
                          </a:solidFill>
                          <a:effectLst/>
                          <a:latin typeface="Calibri" pitchFamily="34" charset="0"/>
                        </a:rPr>
                        <a:t>отсутствие в течение двенадцати месяцев до даты представления предложений в сводный план проверок (до 1 ноября, 1 мая), признаков, свидетельствующих о возможности нарушения респондентом законодательства о государственной статистике*</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ru-RU" sz="1600" b="1" i="0" u="none" strike="noStrike" cap="none" normalizeH="0" baseline="0" smtClean="0">
                          <a:ln>
                            <a:noFill/>
                          </a:ln>
                          <a:solidFill>
                            <a:srgbClr val="04105A"/>
                          </a:solidFill>
                          <a:effectLst/>
                          <a:latin typeface="Calibri" pitchFamily="34" charset="0"/>
                        </a:rPr>
                        <a:t>-20*</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r>
            </a:tbl>
          </a:graphicData>
        </a:graphic>
      </p:graphicFrame>
      <p:sp>
        <p:nvSpPr>
          <p:cNvPr id="30743" name="Rectangle 1"/>
          <p:cNvSpPr>
            <a:spLocks noChangeArrowheads="1"/>
          </p:cNvSpPr>
          <p:nvPr/>
        </p:nvSpPr>
        <p:spPr bwMode="auto">
          <a:xfrm>
            <a:off x="1270000" y="0"/>
            <a:ext cx="7597775" cy="396875"/>
          </a:xfrm>
          <a:prstGeom prst="rect">
            <a:avLst/>
          </a:prstGeom>
          <a:noFill/>
          <a:ln w="9525">
            <a:noFill/>
            <a:miter lim="800000"/>
            <a:headEnd/>
            <a:tailEnd/>
          </a:ln>
        </p:spPr>
        <p:txBody>
          <a:bodyPr anchor="ctr">
            <a:spAutoFit/>
          </a:bodyPr>
          <a:lstStyle/>
          <a:p>
            <a:pPr algn="ctr">
              <a:tabLst>
                <a:tab pos="3165475" algn="l"/>
              </a:tabLst>
            </a:pPr>
            <a:endParaRPr lang="ru-RU" sz="2000" b="1">
              <a:solidFill>
                <a:srgbClr val="04105A"/>
              </a:solidFill>
              <a:latin typeface="Calibri Light"/>
            </a:endParaRPr>
          </a:p>
        </p:txBody>
      </p:sp>
      <p:sp>
        <p:nvSpPr>
          <p:cNvPr id="30744" name="Rectangle 21"/>
          <p:cNvSpPr>
            <a:spLocks noChangeArrowheads="1"/>
          </p:cNvSpPr>
          <p:nvPr/>
        </p:nvSpPr>
        <p:spPr bwMode="auto">
          <a:xfrm>
            <a:off x="1379538" y="5080000"/>
            <a:ext cx="7508875" cy="1292662"/>
          </a:xfrm>
          <a:prstGeom prst="rect">
            <a:avLst/>
          </a:prstGeom>
          <a:noFill/>
          <a:ln w="9525">
            <a:noFill/>
            <a:miter lim="800000"/>
            <a:headEnd/>
            <a:tailEnd/>
          </a:ln>
        </p:spPr>
        <p:txBody>
          <a:bodyPr>
            <a:spAutoFit/>
          </a:bodyPr>
          <a:lstStyle/>
          <a:p>
            <a:r>
              <a:rPr lang="ru-RU" dirty="0">
                <a:solidFill>
                  <a:schemeClr val="hlink"/>
                </a:solidFill>
              </a:rPr>
              <a:t>_________________</a:t>
            </a:r>
          </a:p>
          <a:p>
            <a:pPr algn="just"/>
            <a:r>
              <a:rPr lang="ru-RU" sz="1400" dirty="0">
                <a:solidFill>
                  <a:srgbClr val="04105A"/>
                </a:solidFill>
                <a:latin typeface="Calibri" pitchFamily="34" charset="0"/>
              </a:rPr>
              <a:t>**При втором и последующем применении критериев 1.3 и 1.4 по соответствующей форме государственной статистической отчетности за соответствующий отчетный период по каждому факту начисляется по 0,1 балла.</a:t>
            </a:r>
          </a:p>
          <a:p>
            <a:pPr algn="just"/>
            <a:r>
              <a:rPr lang="ru-RU" sz="1400" dirty="0">
                <a:solidFill>
                  <a:srgbClr val="04105A"/>
                </a:solidFill>
                <a:latin typeface="Calibri" pitchFamily="34" charset="0"/>
              </a:rPr>
              <a:t>*Данный критерий является признаком добропорядочности</a:t>
            </a:r>
            <a:r>
              <a:rPr lang="ru-RU" dirty="0"/>
              <a:t>.</a:t>
            </a:r>
          </a:p>
        </p:txBody>
      </p:sp>
    </p:spTree>
    <p:extLst>
      <p:ext uri="{BB962C8B-B14F-4D97-AF65-F5344CB8AC3E}">
        <p14:creationId xmlns:p14="http://schemas.microsoft.com/office/powerpoint/2010/main" val="1187372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1460500" y="1455738"/>
          <a:ext cx="7373502" cy="3789157"/>
        </p:xfrm>
        <a:graphic>
          <a:graphicData uri="http://schemas.openxmlformats.org/drawingml/2006/table">
            <a:tbl>
              <a:tblPr firstRow="1" firstCol="1" bandRow="1">
                <a:tableStyleId>{7DF18680-E054-41AD-8BC1-D1AEF772440D}</a:tableStyleId>
              </a:tblPr>
              <a:tblGrid>
                <a:gridCol w="764275">
                  <a:extLst>
                    <a:ext uri="{9D8B030D-6E8A-4147-A177-3AD203B41FA5}"/>
                  </a:extLst>
                </a:gridCol>
                <a:gridCol w="5568287">
                  <a:extLst>
                    <a:ext uri="{9D8B030D-6E8A-4147-A177-3AD203B41FA5}"/>
                  </a:extLst>
                </a:gridCol>
                <a:gridCol w="1040940">
                  <a:extLst>
                    <a:ext uri="{9D8B030D-6E8A-4147-A177-3AD203B41FA5}"/>
                  </a:extLst>
                </a:gridCol>
              </a:tblGrid>
              <a:tr h="373718">
                <a:tc>
                  <a:txBody>
                    <a:bodyPr/>
                    <a:lstStyle/>
                    <a:p>
                      <a:pPr algn="ctr">
                        <a:lnSpc>
                          <a:spcPct val="115000"/>
                        </a:lnSpc>
                        <a:spcAft>
                          <a:spcPts val="0"/>
                        </a:spcAft>
                      </a:pPr>
                      <a:r>
                        <a:rPr lang="ru-RU" sz="16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tc>
                <a:tc>
                  <a:txBody>
                    <a:bodyPr/>
                    <a:lstStyle/>
                    <a:p>
                      <a:pPr algn="ctr">
                        <a:lnSpc>
                          <a:spcPct val="115000"/>
                        </a:lnSpc>
                        <a:spcBef>
                          <a:spcPts val="300"/>
                        </a:spcBef>
                        <a:spcAft>
                          <a:spcPts val="300"/>
                        </a:spcAft>
                        <a:tabLst>
                          <a:tab pos="3166110" algn="l"/>
                        </a:tabLst>
                      </a:pPr>
                      <a:r>
                        <a:rPr lang="ru-RU" sz="1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Критерий</a:t>
                      </a:r>
                    </a:p>
                  </a:txBody>
                  <a:tcPr marL="68580" marR="68580" marT="0" marB="0" anchor="ctr"/>
                </a:tc>
                <a:tc>
                  <a:txBody>
                    <a:bodyPr/>
                    <a:lstStyle/>
                    <a:p>
                      <a:pPr algn="ctr">
                        <a:lnSpc>
                          <a:spcPct val="115000"/>
                        </a:lnSpc>
                        <a:spcAft>
                          <a:spcPts val="0"/>
                        </a:spcAft>
                      </a:pPr>
                      <a:r>
                        <a:rPr lang="ru-RU" sz="1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Оценка в баллах</a:t>
                      </a:r>
                    </a:p>
                  </a:txBody>
                  <a:tcPr marL="68580" marR="68580" marT="0" marB="0" anchor="ctr"/>
                </a:tc>
                <a:extLst>
                  <a:ext uri="{0D108BD9-81ED-4DB2-BD59-A6C34878D82A}"/>
                </a:extLst>
              </a:tr>
              <a:tr h="1821969">
                <a:tc>
                  <a:txBody>
                    <a:bodyPr/>
                    <a:lstStyle/>
                    <a:p>
                      <a:pPr algn="ctr">
                        <a:lnSpc>
                          <a:spcPct val="115000"/>
                        </a:lnSpc>
                        <a:spcAft>
                          <a:spcPts val="0"/>
                        </a:spcAft>
                      </a:pPr>
                      <a:r>
                        <a:rPr lang="ru-RU" sz="1600" dirty="0">
                          <a:effectLst/>
                        </a:rPr>
                        <a:t>2.11.1.</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Bef>
                          <a:spcPts val="300"/>
                        </a:spcBef>
                        <a:spcAft>
                          <a:spcPts val="1200"/>
                        </a:spcAft>
                        <a:tabLst>
                          <a:tab pos="3166110" algn="l"/>
                        </a:tabLst>
                      </a:pPr>
                      <a:r>
                        <a:rPr lang="ru-RU" sz="1400" dirty="0">
                          <a:solidFill>
                            <a:srgbClr val="04105A"/>
                          </a:solidFill>
                          <a:effectLst/>
                        </a:rPr>
                        <a:t>отсутствие первичных статистических данных по статистическому показателю «Средства, полученные из бюджета на покрытие убытков, в связи с государственным регулированием цен и тарифов, на возмещение текущих затрат» в текущем отчетном периоде при наличии таких данных по этому статистическому показателю в государственной статистической отчетности за предыдущий отчетный период текущего года;</a:t>
                      </a:r>
                      <a:endParaRPr lang="ru-RU" sz="1400" dirty="0">
                        <a:solidFill>
                          <a:srgbClr val="04105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600" b="1" dirty="0">
                          <a:solidFill>
                            <a:srgbClr val="04105A"/>
                          </a:solidFill>
                          <a:effectLst/>
                        </a:rPr>
                        <a:t>1</a:t>
                      </a:r>
                      <a:endParaRPr lang="ru-RU" sz="1600" b="1" dirty="0">
                        <a:solidFill>
                          <a:srgbClr val="04105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extLst>
              </a:tr>
              <a:tr h="1406356">
                <a:tc>
                  <a:txBody>
                    <a:bodyPr/>
                    <a:lstStyle/>
                    <a:p>
                      <a:pPr algn="ctr">
                        <a:lnSpc>
                          <a:spcPct val="115000"/>
                        </a:lnSpc>
                        <a:spcAft>
                          <a:spcPts val="0"/>
                        </a:spcAft>
                      </a:pPr>
                      <a:r>
                        <a:rPr lang="ru-RU" sz="1600" dirty="0">
                          <a:effectLst/>
                        </a:rPr>
                        <a:t>2.11.2.</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Bef>
                          <a:spcPts val="300"/>
                        </a:spcBef>
                        <a:spcAft>
                          <a:spcPts val="0"/>
                        </a:spcAft>
                        <a:tabLst>
                          <a:tab pos="3166110" algn="l"/>
                        </a:tabLst>
                      </a:pPr>
                      <a:r>
                        <a:rPr lang="ru-RU" sz="1400" dirty="0">
                          <a:solidFill>
                            <a:srgbClr val="04105A"/>
                          </a:solidFill>
                          <a:effectLst/>
                        </a:rPr>
                        <a:t>отсутствие первичных статистических данных по статистическому показателю «Направлено средств на погашение кредитов банков и займов» в текущем отчетном периоде при наличии таких данных по этому статистическому показателю в государственной статистической отчетности за предыдущий отчетный период текущего года.</a:t>
                      </a:r>
                      <a:endParaRPr lang="ru-RU" sz="1400" dirty="0">
                        <a:solidFill>
                          <a:srgbClr val="04105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600" b="1" dirty="0">
                          <a:solidFill>
                            <a:srgbClr val="04105A"/>
                          </a:solidFill>
                          <a:effectLst/>
                        </a:rPr>
                        <a:t>1</a:t>
                      </a:r>
                      <a:endParaRPr lang="ru-RU" sz="1600" b="1" dirty="0">
                        <a:solidFill>
                          <a:srgbClr val="04105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extLst>
              </a:tr>
            </a:tbl>
          </a:graphicData>
        </a:graphic>
      </p:graphicFrame>
      <p:sp>
        <p:nvSpPr>
          <p:cNvPr id="5" name="Rectangle 1"/>
          <p:cNvSpPr>
            <a:spLocks noChangeArrowheads="1"/>
          </p:cNvSpPr>
          <p:nvPr/>
        </p:nvSpPr>
        <p:spPr bwMode="auto">
          <a:xfrm>
            <a:off x="2616200" y="266700"/>
            <a:ext cx="5354638" cy="868363"/>
          </a:xfrm>
          <a:prstGeom prst="rect">
            <a:avLst/>
          </a:prstGeom>
          <a:noFill/>
          <a:ln>
            <a:noFill/>
          </a:ln>
          <a:effectLst/>
          <a:extLst/>
        </p:spPr>
        <p:txBody>
          <a:bodyPr wrap="none" anchor="ctr">
            <a:spAutoFit/>
          </a:bodyPr>
          <a:lstStyle>
            <a:lvl1pPr indent="457200" eaLnBrk="0" fontAlgn="base" hangingPunct="0">
              <a:spcBef>
                <a:spcPct val="0"/>
              </a:spcBef>
              <a:spcAft>
                <a:spcPct val="0"/>
              </a:spcAft>
              <a:tabLst>
                <a:tab pos="3165475" algn="l"/>
              </a:tabLst>
              <a:defRPr>
                <a:solidFill>
                  <a:schemeClr val="tx1"/>
                </a:solidFill>
                <a:latin typeface="Arial" panose="020B0604020202020204" pitchFamily="34" charset="0"/>
              </a:defRPr>
            </a:lvl1pPr>
            <a:lvl2pPr eaLnBrk="0" fontAlgn="base" hangingPunct="0">
              <a:spcBef>
                <a:spcPct val="0"/>
              </a:spcBef>
              <a:spcAft>
                <a:spcPct val="0"/>
              </a:spcAft>
              <a:tabLst>
                <a:tab pos="3165475" algn="l"/>
              </a:tabLst>
              <a:defRPr>
                <a:solidFill>
                  <a:schemeClr val="tx1"/>
                </a:solidFill>
                <a:latin typeface="Arial" panose="020B0604020202020204" pitchFamily="34" charset="0"/>
              </a:defRPr>
            </a:lvl2pPr>
            <a:lvl3pPr eaLnBrk="0" fontAlgn="base" hangingPunct="0">
              <a:spcBef>
                <a:spcPct val="0"/>
              </a:spcBef>
              <a:spcAft>
                <a:spcPct val="0"/>
              </a:spcAft>
              <a:tabLst>
                <a:tab pos="3165475" algn="l"/>
              </a:tabLst>
              <a:defRPr>
                <a:solidFill>
                  <a:schemeClr val="tx1"/>
                </a:solidFill>
                <a:latin typeface="Arial" panose="020B0604020202020204" pitchFamily="34" charset="0"/>
              </a:defRPr>
            </a:lvl3pPr>
            <a:lvl4pPr eaLnBrk="0" fontAlgn="base" hangingPunct="0">
              <a:spcBef>
                <a:spcPct val="0"/>
              </a:spcBef>
              <a:spcAft>
                <a:spcPct val="0"/>
              </a:spcAft>
              <a:tabLst>
                <a:tab pos="3165475" algn="l"/>
              </a:tabLst>
              <a:defRPr>
                <a:solidFill>
                  <a:schemeClr val="tx1"/>
                </a:solidFill>
                <a:latin typeface="Arial" panose="020B0604020202020204" pitchFamily="34" charset="0"/>
              </a:defRPr>
            </a:lvl4pPr>
            <a:lvl5pPr eaLnBrk="0" fontAlgn="base" hangingPunct="0">
              <a:spcBef>
                <a:spcPct val="0"/>
              </a:spcBef>
              <a:spcAft>
                <a:spcPct val="0"/>
              </a:spcAft>
              <a:tabLst>
                <a:tab pos="3165475" algn="l"/>
              </a:tabLst>
              <a:defRPr>
                <a:solidFill>
                  <a:schemeClr val="tx1"/>
                </a:solidFill>
                <a:latin typeface="Arial" panose="020B0604020202020204" pitchFamily="34" charset="0"/>
              </a:defRPr>
            </a:lvl5pPr>
            <a:lvl6pPr eaLnBrk="0" fontAlgn="base" hangingPunct="0">
              <a:spcBef>
                <a:spcPct val="0"/>
              </a:spcBef>
              <a:spcAft>
                <a:spcPct val="0"/>
              </a:spcAft>
              <a:tabLst>
                <a:tab pos="3165475" algn="l"/>
              </a:tabLst>
              <a:defRPr>
                <a:solidFill>
                  <a:schemeClr val="tx1"/>
                </a:solidFill>
                <a:latin typeface="Arial" panose="020B0604020202020204" pitchFamily="34" charset="0"/>
              </a:defRPr>
            </a:lvl6pPr>
            <a:lvl7pPr eaLnBrk="0" fontAlgn="base" hangingPunct="0">
              <a:spcBef>
                <a:spcPct val="0"/>
              </a:spcBef>
              <a:spcAft>
                <a:spcPct val="0"/>
              </a:spcAft>
              <a:tabLst>
                <a:tab pos="3165475" algn="l"/>
              </a:tabLst>
              <a:defRPr>
                <a:solidFill>
                  <a:schemeClr val="tx1"/>
                </a:solidFill>
                <a:latin typeface="Arial" panose="020B0604020202020204" pitchFamily="34" charset="0"/>
              </a:defRPr>
            </a:lvl7pPr>
            <a:lvl8pPr eaLnBrk="0" fontAlgn="base" hangingPunct="0">
              <a:spcBef>
                <a:spcPct val="0"/>
              </a:spcBef>
              <a:spcAft>
                <a:spcPct val="0"/>
              </a:spcAft>
              <a:tabLst>
                <a:tab pos="3165475" algn="l"/>
              </a:tabLst>
              <a:defRPr>
                <a:solidFill>
                  <a:schemeClr val="tx1"/>
                </a:solidFill>
                <a:latin typeface="Arial" panose="020B0604020202020204" pitchFamily="34" charset="0"/>
              </a:defRPr>
            </a:lvl8pPr>
            <a:lvl9pPr eaLnBrk="0" fontAlgn="base" hangingPunct="0">
              <a:spcBef>
                <a:spcPct val="0"/>
              </a:spcBef>
              <a:spcAft>
                <a:spcPct val="0"/>
              </a:spcAft>
              <a:tabLst>
                <a:tab pos="3165475" algn="l"/>
              </a:tabLst>
              <a:defRPr>
                <a:solidFill>
                  <a:schemeClr val="tx1"/>
                </a:solidFill>
                <a:latin typeface="Arial" panose="020B0604020202020204" pitchFamily="34" charset="0"/>
              </a:defRPr>
            </a:lvl9pPr>
          </a:lstStyle>
          <a:p>
            <a:pPr indent="0" algn="ctr" eaLnBrk="1" hangingPunct="1">
              <a:lnSpc>
                <a:spcPct val="90000"/>
              </a:lnSpc>
              <a:defRPr/>
            </a:pPr>
            <a:r>
              <a:rPr lang="ru-RU" sz="2800" b="1" dirty="0">
                <a:solidFill>
                  <a:srgbClr val="04105A"/>
                </a:solidFill>
                <a:latin typeface="+mj-lt"/>
                <a:ea typeface="+mj-ea"/>
                <a:cs typeface="+mj-cs"/>
              </a:rPr>
              <a:t>12-ф (прибыль)</a:t>
            </a:r>
          </a:p>
          <a:p>
            <a:pPr indent="0" algn="ctr" eaLnBrk="1" hangingPunct="1">
              <a:lnSpc>
                <a:spcPct val="90000"/>
              </a:lnSpc>
              <a:defRPr/>
            </a:pPr>
            <a:r>
              <a:rPr lang="ru-RU" sz="2800" b="1" dirty="0">
                <a:solidFill>
                  <a:srgbClr val="04105A"/>
                </a:solidFill>
                <a:latin typeface="+mj-lt"/>
                <a:ea typeface="+mj-ea"/>
                <a:cs typeface="+mj-cs"/>
              </a:rPr>
              <a:t>«Отчет о финансовых результатах»</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1270000" y="1379538"/>
          <a:ext cx="7601803" cy="4486656"/>
        </p:xfrm>
        <a:graphic>
          <a:graphicData uri="http://schemas.openxmlformats.org/drawingml/2006/table">
            <a:tbl>
              <a:tblPr firstRow="1" firstCol="1" bandRow="1">
                <a:tableStyleId>{7DF18680-E054-41AD-8BC1-D1AEF772440D}</a:tableStyleId>
              </a:tblPr>
              <a:tblGrid>
                <a:gridCol w="805218">
                  <a:extLst>
                    <a:ext uri="{9D8B030D-6E8A-4147-A177-3AD203B41FA5}"/>
                  </a:extLst>
                </a:gridCol>
                <a:gridCol w="5786651">
                  <a:extLst>
                    <a:ext uri="{9D8B030D-6E8A-4147-A177-3AD203B41FA5}"/>
                  </a:extLst>
                </a:gridCol>
                <a:gridCol w="1009934">
                  <a:extLst>
                    <a:ext uri="{9D8B030D-6E8A-4147-A177-3AD203B41FA5}"/>
                  </a:extLst>
                </a:gridCol>
              </a:tblGrid>
              <a:tr h="558990">
                <a:tc>
                  <a:txBody>
                    <a:bodyPr/>
                    <a:lstStyle/>
                    <a:p>
                      <a:pPr algn="ctr">
                        <a:lnSpc>
                          <a:spcPct val="115000"/>
                        </a:lnSpc>
                        <a:spcAft>
                          <a:spcPts val="0"/>
                        </a:spcAft>
                      </a:pPr>
                      <a:r>
                        <a:rPr lang="ru-RU" sz="16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tc>
                <a:tc>
                  <a:txBody>
                    <a:bodyPr/>
                    <a:lstStyle/>
                    <a:p>
                      <a:pPr algn="ctr">
                        <a:lnSpc>
                          <a:spcPct val="115000"/>
                        </a:lnSpc>
                        <a:spcBef>
                          <a:spcPts val="300"/>
                        </a:spcBef>
                        <a:spcAft>
                          <a:spcPts val="300"/>
                        </a:spcAft>
                        <a:tabLst>
                          <a:tab pos="3166110" algn="l"/>
                        </a:tabLst>
                      </a:pPr>
                      <a:r>
                        <a:rPr lang="ru-RU" sz="1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Критерий</a:t>
                      </a:r>
                    </a:p>
                  </a:txBody>
                  <a:tcPr marL="68580" marR="68580" marT="0" marB="0" anchor="ctr"/>
                </a:tc>
                <a:tc>
                  <a:txBody>
                    <a:bodyPr/>
                    <a:lstStyle/>
                    <a:p>
                      <a:pPr algn="ctr">
                        <a:lnSpc>
                          <a:spcPct val="115000"/>
                        </a:lnSpc>
                        <a:spcAft>
                          <a:spcPts val="0"/>
                        </a:spcAft>
                      </a:pPr>
                      <a:r>
                        <a:rPr lang="ru-RU" sz="1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Оценка в баллах</a:t>
                      </a:r>
                    </a:p>
                  </a:txBody>
                  <a:tcPr marL="68580" marR="68580" marT="0" marB="0" anchor="ctr"/>
                </a:tc>
                <a:extLst>
                  <a:ext uri="{0D108BD9-81ED-4DB2-BD59-A6C34878D82A}"/>
                </a:extLst>
              </a:tr>
              <a:tr h="664845">
                <a:tc>
                  <a:txBody>
                    <a:bodyPr/>
                    <a:lstStyle/>
                    <a:p>
                      <a:pPr algn="ctr">
                        <a:lnSpc>
                          <a:spcPct val="115000"/>
                        </a:lnSpc>
                        <a:spcAft>
                          <a:spcPts val="0"/>
                        </a:spcAft>
                      </a:pPr>
                      <a:r>
                        <a:rPr lang="ru-RU" sz="1600">
                          <a:effectLst/>
                        </a:rPr>
                        <a:t>2.12.1.</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Bef>
                          <a:spcPts val="300"/>
                        </a:spcBef>
                        <a:spcAft>
                          <a:spcPts val="300"/>
                        </a:spcAft>
                        <a:tabLst>
                          <a:tab pos="3166110" algn="l"/>
                        </a:tabLst>
                      </a:pPr>
                      <a:r>
                        <a:rPr lang="ru-RU" sz="1400" dirty="0">
                          <a:solidFill>
                            <a:srgbClr val="04105A"/>
                          </a:solidFill>
                          <a:effectLst/>
                        </a:rPr>
                        <a:t>изменение статистических показателей «дебиторская задолженность – всего» и «кредиторская задолженность – всего» в текущем отчетном периоде по сравнению с предыдущим отчетным периодом текущего года в 3 и более раза (начиная со значения показателя больше «5000»);</a:t>
                      </a:r>
                      <a:endParaRPr lang="ru-RU" sz="1400" dirty="0">
                        <a:solidFill>
                          <a:srgbClr val="04105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600" b="1" dirty="0">
                          <a:solidFill>
                            <a:srgbClr val="04105A"/>
                          </a:solidFill>
                          <a:effectLst/>
                        </a:rPr>
                        <a:t>1</a:t>
                      </a:r>
                      <a:endParaRPr lang="ru-RU" sz="1600" b="1" dirty="0">
                        <a:solidFill>
                          <a:srgbClr val="04105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extLst>
              </a:tr>
              <a:tr h="520065">
                <a:tc>
                  <a:txBody>
                    <a:bodyPr/>
                    <a:lstStyle/>
                    <a:p>
                      <a:pPr algn="ctr">
                        <a:lnSpc>
                          <a:spcPct val="115000"/>
                        </a:lnSpc>
                        <a:spcAft>
                          <a:spcPts val="0"/>
                        </a:spcAft>
                      </a:pPr>
                      <a:r>
                        <a:rPr lang="ru-RU" sz="1600">
                          <a:effectLst/>
                        </a:rPr>
                        <a:t>2.12.2.</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Bef>
                          <a:spcPts val="300"/>
                        </a:spcBef>
                        <a:spcAft>
                          <a:spcPts val="300"/>
                        </a:spcAft>
                        <a:tabLst>
                          <a:tab pos="3166110" algn="l"/>
                        </a:tabLst>
                      </a:pPr>
                      <a:r>
                        <a:rPr lang="ru-RU" sz="1400" dirty="0">
                          <a:solidFill>
                            <a:srgbClr val="04105A"/>
                          </a:solidFill>
                          <a:effectLst/>
                        </a:rPr>
                        <a:t>отсутствие просроченной кредиторской задолженности по оплате труда при наличии таких первичных статистических данных в форме 12-т (задолженность) «Отчет о просроченной задолженности по заработной плате»;</a:t>
                      </a:r>
                      <a:endParaRPr lang="ru-RU" sz="1400" dirty="0">
                        <a:solidFill>
                          <a:srgbClr val="04105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600" b="1" dirty="0">
                          <a:solidFill>
                            <a:srgbClr val="04105A"/>
                          </a:solidFill>
                          <a:effectLst/>
                        </a:rPr>
                        <a:t>1</a:t>
                      </a:r>
                      <a:endParaRPr lang="ru-RU" sz="1600" b="1" dirty="0">
                        <a:solidFill>
                          <a:srgbClr val="04105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extLst>
              </a:tr>
              <a:tr h="1047115">
                <a:tc>
                  <a:txBody>
                    <a:bodyPr/>
                    <a:lstStyle/>
                    <a:p>
                      <a:pPr algn="ctr">
                        <a:lnSpc>
                          <a:spcPct val="115000"/>
                        </a:lnSpc>
                        <a:spcAft>
                          <a:spcPts val="0"/>
                        </a:spcAft>
                      </a:pPr>
                      <a:r>
                        <a:rPr lang="ru-RU" sz="1600" dirty="0">
                          <a:effectLst/>
                        </a:rPr>
                        <a:t/>
                      </a:r>
                      <a:br>
                        <a:rPr lang="ru-RU" sz="1600" dirty="0">
                          <a:effectLst/>
                        </a:rPr>
                      </a:br>
                      <a:r>
                        <a:rPr lang="ru-RU" sz="1600" dirty="0">
                          <a:effectLst/>
                        </a:rPr>
                        <a:t>2.12.3.</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Bef>
                          <a:spcPts val="300"/>
                        </a:spcBef>
                        <a:spcAft>
                          <a:spcPts val="300"/>
                        </a:spcAft>
                        <a:tabLst>
                          <a:tab pos="3166110" algn="l"/>
                        </a:tabLst>
                      </a:pPr>
                      <a:r>
                        <a:rPr lang="ru-RU" sz="1400" dirty="0">
                          <a:solidFill>
                            <a:srgbClr val="04105A"/>
                          </a:solidFill>
                          <a:effectLst/>
                        </a:rPr>
                        <a:t>при заполнении статистического показателя «Дебиторская задолженность – всего» (начиная со значения показателя больше «5000») не заполнен статистический показатель «из нее задолженность покупателей за товары, работы, услуги (в отпускных ценах) – всего», при заполнении статистического показателя «Кредиторская задолженность – всего» (начиная со значения показателя больше «5000») не заполнен статистический показатель «из нее задолженность поставщикам за товары, работы, услуги, по авансам полученным – всего».</a:t>
                      </a:r>
                      <a:endParaRPr lang="ru-RU" sz="1400" dirty="0">
                        <a:solidFill>
                          <a:srgbClr val="04105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600" b="1" dirty="0">
                          <a:solidFill>
                            <a:srgbClr val="04105A"/>
                          </a:solidFill>
                          <a:effectLst/>
                        </a:rPr>
                        <a:t>1</a:t>
                      </a:r>
                      <a:endParaRPr lang="ru-RU" sz="1600" b="1" dirty="0">
                        <a:solidFill>
                          <a:srgbClr val="04105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extLst>
              </a:tr>
            </a:tbl>
          </a:graphicData>
        </a:graphic>
      </p:graphicFrame>
      <p:sp>
        <p:nvSpPr>
          <p:cNvPr id="5" name="Rectangle 1"/>
          <p:cNvSpPr>
            <a:spLocks noChangeArrowheads="1"/>
          </p:cNvSpPr>
          <p:nvPr/>
        </p:nvSpPr>
        <p:spPr bwMode="auto">
          <a:xfrm>
            <a:off x="2968625" y="266700"/>
            <a:ext cx="4649788" cy="868363"/>
          </a:xfrm>
          <a:prstGeom prst="rect">
            <a:avLst/>
          </a:prstGeom>
          <a:noFill/>
          <a:ln>
            <a:noFill/>
          </a:ln>
          <a:effectLst/>
          <a:extLst/>
        </p:spPr>
        <p:txBody>
          <a:bodyPr wrap="none" anchor="ctr">
            <a:spAutoFit/>
          </a:bodyPr>
          <a:lstStyle>
            <a:lvl1pPr indent="457200" eaLnBrk="0" fontAlgn="base" hangingPunct="0">
              <a:spcBef>
                <a:spcPct val="0"/>
              </a:spcBef>
              <a:spcAft>
                <a:spcPct val="0"/>
              </a:spcAft>
              <a:tabLst>
                <a:tab pos="3165475" algn="l"/>
              </a:tabLst>
              <a:defRPr>
                <a:solidFill>
                  <a:schemeClr val="tx1"/>
                </a:solidFill>
                <a:latin typeface="Arial" panose="020B0604020202020204" pitchFamily="34" charset="0"/>
              </a:defRPr>
            </a:lvl1pPr>
            <a:lvl2pPr eaLnBrk="0" fontAlgn="base" hangingPunct="0">
              <a:spcBef>
                <a:spcPct val="0"/>
              </a:spcBef>
              <a:spcAft>
                <a:spcPct val="0"/>
              </a:spcAft>
              <a:tabLst>
                <a:tab pos="3165475" algn="l"/>
              </a:tabLst>
              <a:defRPr>
                <a:solidFill>
                  <a:schemeClr val="tx1"/>
                </a:solidFill>
                <a:latin typeface="Arial" panose="020B0604020202020204" pitchFamily="34" charset="0"/>
              </a:defRPr>
            </a:lvl2pPr>
            <a:lvl3pPr eaLnBrk="0" fontAlgn="base" hangingPunct="0">
              <a:spcBef>
                <a:spcPct val="0"/>
              </a:spcBef>
              <a:spcAft>
                <a:spcPct val="0"/>
              </a:spcAft>
              <a:tabLst>
                <a:tab pos="3165475" algn="l"/>
              </a:tabLst>
              <a:defRPr>
                <a:solidFill>
                  <a:schemeClr val="tx1"/>
                </a:solidFill>
                <a:latin typeface="Arial" panose="020B0604020202020204" pitchFamily="34" charset="0"/>
              </a:defRPr>
            </a:lvl3pPr>
            <a:lvl4pPr eaLnBrk="0" fontAlgn="base" hangingPunct="0">
              <a:spcBef>
                <a:spcPct val="0"/>
              </a:spcBef>
              <a:spcAft>
                <a:spcPct val="0"/>
              </a:spcAft>
              <a:tabLst>
                <a:tab pos="3165475" algn="l"/>
              </a:tabLst>
              <a:defRPr>
                <a:solidFill>
                  <a:schemeClr val="tx1"/>
                </a:solidFill>
                <a:latin typeface="Arial" panose="020B0604020202020204" pitchFamily="34" charset="0"/>
              </a:defRPr>
            </a:lvl4pPr>
            <a:lvl5pPr eaLnBrk="0" fontAlgn="base" hangingPunct="0">
              <a:spcBef>
                <a:spcPct val="0"/>
              </a:spcBef>
              <a:spcAft>
                <a:spcPct val="0"/>
              </a:spcAft>
              <a:tabLst>
                <a:tab pos="3165475" algn="l"/>
              </a:tabLst>
              <a:defRPr>
                <a:solidFill>
                  <a:schemeClr val="tx1"/>
                </a:solidFill>
                <a:latin typeface="Arial" panose="020B0604020202020204" pitchFamily="34" charset="0"/>
              </a:defRPr>
            </a:lvl5pPr>
            <a:lvl6pPr eaLnBrk="0" fontAlgn="base" hangingPunct="0">
              <a:spcBef>
                <a:spcPct val="0"/>
              </a:spcBef>
              <a:spcAft>
                <a:spcPct val="0"/>
              </a:spcAft>
              <a:tabLst>
                <a:tab pos="3165475" algn="l"/>
              </a:tabLst>
              <a:defRPr>
                <a:solidFill>
                  <a:schemeClr val="tx1"/>
                </a:solidFill>
                <a:latin typeface="Arial" panose="020B0604020202020204" pitchFamily="34" charset="0"/>
              </a:defRPr>
            </a:lvl6pPr>
            <a:lvl7pPr eaLnBrk="0" fontAlgn="base" hangingPunct="0">
              <a:spcBef>
                <a:spcPct val="0"/>
              </a:spcBef>
              <a:spcAft>
                <a:spcPct val="0"/>
              </a:spcAft>
              <a:tabLst>
                <a:tab pos="3165475" algn="l"/>
              </a:tabLst>
              <a:defRPr>
                <a:solidFill>
                  <a:schemeClr val="tx1"/>
                </a:solidFill>
                <a:latin typeface="Arial" panose="020B0604020202020204" pitchFamily="34" charset="0"/>
              </a:defRPr>
            </a:lvl7pPr>
            <a:lvl8pPr eaLnBrk="0" fontAlgn="base" hangingPunct="0">
              <a:spcBef>
                <a:spcPct val="0"/>
              </a:spcBef>
              <a:spcAft>
                <a:spcPct val="0"/>
              </a:spcAft>
              <a:tabLst>
                <a:tab pos="3165475" algn="l"/>
              </a:tabLst>
              <a:defRPr>
                <a:solidFill>
                  <a:schemeClr val="tx1"/>
                </a:solidFill>
                <a:latin typeface="Arial" panose="020B0604020202020204" pitchFamily="34" charset="0"/>
              </a:defRPr>
            </a:lvl8pPr>
            <a:lvl9pPr eaLnBrk="0" fontAlgn="base" hangingPunct="0">
              <a:spcBef>
                <a:spcPct val="0"/>
              </a:spcBef>
              <a:spcAft>
                <a:spcPct val="0"/>
              </a:spcAft>
              <a:tabLst>
                <a:tab pos="3165475" algn="l"/>
              </a:tabLst>
              <a:defRPr>
                <a:solidFill>
                  <a:schemeClr val="tx1"/>
                </a:solidFill>
                <a:latin typeface="Arial" panose="020B0604020202020204" pitchFamily="34" charset="0"/>
              </a:defRPr>
            </a:lvl9pPr>
          </a:lstStyle>
          <a:p>
            <a:pPr indent="0" algn="ctr" eaLnBrk="1" hangingPunct="1">
              <a:lnSpc>
                <a:spcPct val="90000"/>
              </a:lnSpc>
              <a:defRPr/>
            </a:pPr>
            <a:r>
              <a:rPr lang="ru-RU" sz="2800" b="1" dirty="0">
                <a:solidFill>
                  <a:srgbClr val="04105A"/>
                </a:solidFill>
                <a:latin typeface="+mj-lt"/>
                <a:ea typeface="+mj-ea"/>
                <a:cs typeface="+mj-cs"/>
              </a:rPr>
              <a:t>12-ф (расчеты) </a:t>
            </a:r>
          </a:p>
          <a:p>
            <a:pPr indent="0" algn="ctr" eaLnBrk="1" hangingPunct="1">
              <a:lnSpc>
                <a:spcPct val="90000"/>
              </a:lnSpc>
              <a:defRPr/>
            </a:pPr>
            <a:r>
              <a:rPr lang="ru-RU" sz="2800" b="1" dirty="0">
                <a:solidFill>
                  <a:srgbClr val="04105A"/>
                </a:solidFill>
                <a:latin typeface="+mj-lt"/>
                <a:ea typeface="+mj-ea"/>
                <a:cs typeface="+mj-cs"/>
              </a:rPr>
              <a:t>«Отчет о состоянии расчетов»</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Рисунок 3"/>
          <p:cNvPicPr>
            <a:picLocks noChangeAspect="1"/>
          </p:cNvPicPr>
          <p:nvPr/>
        </p:nvPicPr>
        <p:blipFill>
          <a:blip r:embed="rId2"/>
          <a:srcRect/>
          <a:stretch>
            <a:fillRect/>
          </a:stretch>
        </p:blipFill>
        <p:spPr bwMode="auto">
          <a:xfrm>
            <a:off x="0" y="1110343"/>
            <a:ext cx="9144000" cy="5453063"/>
          </a:xfrm>
          <a:prstGeom prst="rect">
            <a:avLst/>
          </a:prstGeom>
          <a:noFill/>
          <a:ln w="9525">
            <a:noFill/>
            <a:miter lim="800000"/>
            <a:headEnd/>
            <a:tailEnd/>
          </a:ln>
        </p:spPr>
      </p:pic>
      <p:sp>
        <p:nvSpPr>
          <p:cNvPr id="5" name="Rectangle 1"/>
          <p:cNvSpPr>
            <a:spLocks noChangeArrowheads="1"/>
          </p:cNvSpPr>
          <p:nvPr/>
        </p:nvSpPr>
        <p:spPr bwMode="auto">
          <a:xfrm>
            <a:off x="1536700" y="268288"/>
            <a:ext cx="7131050" cy="646112"/>
          </a:xfrm>
          <a:prstGeom prst="rect">
            <a:avLst/>
          </a:prstGeom>
          <a:noFill/>
          <a:ln>
            <a:noFill/>
          </a:ln>
          <a:effectLst/>
          <a:extLst/>
        </p:spPr>
        <p:txBody>
          <a:bodyPr wrap="none" anchor="ctr">
            <a:spAutoFit/>
          </a:bodyPr>
          <a:lstStyle>
            <a:lvl1pPr indent="457200" eaLnBrk="0" fontAlgn="base" hangingPunct="0">
              <a:spcBef>
                <a:spcPct val="0"/>
              </a:spcBef>
              <a:spcAft>
                <a:spcPct val="0"/>
              </a:spcAft>
              <a:tabLst>
                <a:tab pos="3165475" algn="l"/>
              </a:tabLst>
              <a:defRPr>
                <a:solidFill>
                  <a:schemeClr val="tx1"/>
                </a:solidFill>
                <a:latin typeface="Arial" panose="020B0604020202020204" pitchFamily="34" charset="0"/>
              </a:defRPr>
            </a:lvl1pPr>
            <a:lvl2pPr eaLnBrk="0" fontAlgn="base" hangingPunct="0">
              <a:spcBef>
                <a:spcPct val="0"/>
              </a:spcBef>
              <a:spcAft>
                <a:spcPct val="0"/>
              </a:spcAft>
              <a:tabLst>
                <a:tab pos="3165475" algn="l"/>
              </a:tabLst>
              <a:defRPr>
                <a:solidFill>
                  <a:schemeClr val="tx1"/>
                </a:solidFill>
                <a:latin typeface="Arial" panose="020B0604020202020204" pitchFamily="34" charset="0"/>
              </a:defRPr>
            </a:lvl2pPr>
            <a:lvl3pPr eaLnBrk="0" fontAlgn="base" hangingPunct="0">
              <a:spcBef>
                <a:spcPct val="0"/>
              </a:spcBef>
              <a:spcAft>
                <a:spcPct val="0"/>
              </a:spcAft>
              <a:tabLst>
                <a:tab pos="3165475" algn="l"/>
              </a:tabLst>
              <a:defRPr>
                <a:solidFill>
                  <a:schemeClr val="tx1"/>
                </a:solidFill>
                <a:latin typeface="Arial" panose="020B0604020202020204" pitchFamily="34" charset="0"/>
              </a:defRPr>
            </a:lvl3pPr>
            <a:lvl4pPr eaLnBrk="0" fontAlgn="base" hangingPunct="0">
              <a:spcBef>
                <a:spcPct val="0"/>
              </a:spcBef>
              <a:spcAft>
                <a:spcPct val="0"/>
              </a:spcAft>
              <a:tabLst>
                <a:tab pos="3165475" algn="l"/>
              </a:tabLst>
              <a:defRPr>
                <a:solidFill>
                  <a:schemeClr val="tx1"/>
                </a:solidFill>
                <a:latin typeface="Arial" panose="020B0604020202020204" pitchFamily="34" charset="0"/>
              </a:defRPr>
            </a:lvl4pPr>
            <a:lvl5pPr eaLnBrk="0" fontAlgn="base" hangingPunct="0">
              <a:spcBef>
                <a:spcPct val="0"/>
              </a:spcBef>
              <a:spcAft>
                <a:spcPct val="0"/>
              </a:spcAft>
              <a:tabLst>
                <a:tab pos="3165475" algn="l"/>
              </a:tabLst>
              <a:defRPr>
                <a:solidFill>
                  <a:schemeClr val="tx1"/>
                </a:solidFill>
                <a:latin typeface="Arial" panose="020B0604020202020204" pitchFamily="34" charset="0"/>
              </a:defRPr>
            </a:lvl5pPr>
            <a:lvl6pPr eaLnBrk="0" fontAlgn="base" hangingPunct="0">
              <a:spcBef>
                <a:spcPct val="0"/>
              </a:spcBef>
              <a:spcAft>
                <a:spcPct val="0"/>
              </a:spcAft>
              <a:tabLst>
                <a:tab pos="3165475" algn="l"/>
              </a:tabLst>
              <a:defRPr>
                <a:solidFill>
                  <a:schemeClr val="tx1"/>
                </a:solidFill>
                <a:latin typeface="Arial" panose="020B0604020202020204" pitchFamily="34" charset="0"/>
              </a:defRPr>
            </a:lvl6pPr>
            <a:lvl7pPr eaLnBrk="0" fontAlgn="base" hangingPunct="0">
              <a:spcBef>
                <a:spcPct val="0"/>
              </a:spcBef>
              <a:spcAft>
                <a:spcPct val="0"/>
              </a:spcAft>
              <a:tabLst>
                <a:tab pos="3165475" algn="l"/>
              </a:tabLst>
              <a:defRPr>
                <a:solidFill>
                  <a:schemeClr val="tx1"/>
                </a:solidFill>
                <a:latin typeface="Arial" panose="020B0604020202020204" pitchFamily="34" charset="0"/>
              </a:defRPr>
            </a:lvl7pPr>
            <a:lvl8pPr eaLnBrk="0" fontAlgn="base" hangingPunct="0">
              <a:spcBef>
                <a:spcPct val="0"/>
              </a:spcBef>
              <a:spcAft>
                <a:spcPct val="0"/>
              </a:spcAft>
              <a:tabLst>
                <a:tab pos="3165475" algn="l"/>
              </a:tabLst>
              <a:defRPr>
                <a:solidFill>
                  <a:schemeClr val="tx1"/>
                </a:solidFill>
                <a:latin typeface="Arial" panose="020B0604020202020204" pitchFamily="34" charset="0"/>
              </a:defRPr>
            </a:lvl8pPr>
            <a:lvl9pPr eaLnBrk="0" fontAlgn="base" hangingPunct="0">
              <a:spcBef>
                <a:spcPct val="0"/>
              </a:spcBef>
              <a:spcAft>
                <a:spcPct val="0"/>
              </a:spcAft>
              <a:tabLst>
                <a:tab pos="3165475" algn="l"/>
              </a:tabLst>
              <a:defRPr>
                <a:solidFill>
                  <a:schemeClr val="tx1"/>
                </a:solidFill>
                <a:latin typeface="Arial" panose="020B0604020202020204" pitchFamily="34" charset="0"/>
              </a:defRPr>
            </a:lvl9pPr>
          </a:lstStyle>
          <a:p>
            <a:pPr indent="0" algn="ctr" eaLnBrk="1" hangingPunct="1">
              <a:lnSpc>
                <a:spcPct val="90000"/>
              </a:lnSpc>
              <a:defRPr/>
            </a:pPr>
            <a:r>
              <a:rPr lang="ru-RU" sz="2000" b="1" dirty="0">
                <a:solidFill>
                  <a:srgbClr val="04105A"/>
                </a:solidFill>
                <a:latin typeface="+mj-lt"/>
              </a:rPr>
              <a:t>Многофункциональный веб-портал </a:t>
            </a:r>
          </a:p>
          <a:p>
            <a:pPr indent="0" algn="ctr" eaLnBrk="1" hangingPunct="1">
              <a:lnSpc>
                <a:spcPct val="90000"/>
              </a:lnSpc>
              <a:defRPr/>
            </a:pPr>
            <a:r>
              <a:rPr lang="ru-RU" sz="2000" dirty="0">
                <a:solidFill>
                  <a:srgbClr val="04105A"/>
                </a:solidFill>
                <a:latin typeface="+mj-lt"/>
              </a:rPr>
              <a:t>Национального статистического комитета Республики Беларусь.</a:t>
            </a:r>
            <a:endParaRPr lang="ru-RU" sz="2000" b="1" dirty="0">
              <a:solidFill>
                <a:srgbClr val="04105A"/>
              </a:solidFill>
              <a:latin typeface="+mj-lt"/>
              <a:ea typeface="+mj-ea"/>
              <a:cs typeface="+mj-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536700" y="268288"/>
            <a:ext cx="7131050" cy="646112"/>
          </a:xfrm>
          <a:prstGeom prst="rect">
            <a:avLst/>
          </a:prstGeom>
          <a:noFill/>
          <a:ln>
            <a:noFill/>
          </a:ln>
          <a:effectLst/>
          <a:extLst/>
        </p:spPr>
        <p:txBody>
          <a:bodyPr wrap="none" anchor="ctr">
            <a:spAutoFit/>
          </a:bodyPr>
          <a:lstStyle>
            <a:lvl1pPr indent="457200" eaLnBrk="0" fontAlgn="base" hangingPunct="0">
              <a:spcBef>
                <a:spcPct val="0"/>
              </a:spcBef>
              <a:spcAft>
                <a:spcPct val="0"/>
              </a:spcAft>
              <a:tabLst>
                <a:tab pos="3165475" algn="l"/>
              </a:tabLst>
              <a:defRPr>
                <a:solidFill>
                  <a:schemeClr val="tx1"/>
                </a:solidFill>
                <a:latin typeface="Arial" panose="020B0604020202020204" pitchFamily="34" charset="0"/>
              </a:defRPr>
            </a:lvl1pPr>
            <a:lvl2pPr eaLnBrk="0" fontAlgn="base" hangingPunct="0">
              <a:spcBef>
                <a:spcPct val="0"/>
              </a:spcBef>
              <a:spcAft>
                <a:spcPct val="0"/>
              </a:spcAft>
              <a:tabLst>
                <a:tab pos="3165475" algn="l"/>
              </a:tabLst>
              <a:defRPr>
                <a:solidFill>
                  <a:schemeClr val="tx1"/>
                </a:solidFill>
                <a:latin typeface="Arial" panose="020B0604020202020204" pitchFamily="34" charset="0"/>
              </a:defRPr>
            </a:lvl2pPr>
            <a:lvl3pPr eaLnBrk="0" fontAlgn="base" hangingPunct="0">
              <a:spcBef>
                <a:spcPct val="0"/>
              </a:spcBef>
              <a:spcAft>
                <a:spcPct val="0"/>
              </a:spcAft>
              <a:tabLst>
                <a:tab pos="3165475" algn="l"/>
              </a:tabLst>
              <a:defRPr>
                <a:solidFill>
                  <a:schemeClr val="tx1"/>
                </a:solidFill>
                <a:latin typeface="Arial" panose="020B0604020202020204" pitchFamily="34" charset="0"/>
              </a:defRPr>
            </a:lvl3pPr>
            <a:lvl4pPr eaLnBrk="0" fontAlgn="base" hangingPunct="0">
              <a:spcBef>
                <a:spcPct val="0"/>
              </a:spcBef>
              <a:spcAft>
                <a:spcPct val="0"/>
              </a:spcAft>
              <a:tabLst>
                <a:tab pos="3165475" algn="l"/>
              </a:tabLst>
              <a:defRPr>
                <a:solidFill>
                  <a:schemeClr val="tx1"/>
                </a:solidFill>
                <a:latin typeface="Arial" panose="020B0604020202020204" pitchFamily="34" charset="0"/>
              </a:defRPr>
            </a:lvl4pPr>
            <a:lvl5pPr eaLnBrk="0" fontAlgn="base" hangingPunct="0">
              <a:spcBef>
                <a:spcPct val="0"/>
              </a:spcBef>
              <a:spcAft>
                <a:spcPct val="0"/>
              </a:spcAft>
              <a:tabLst>
                <a:tab pos="3165475" algn="l"/>
              </a:tabLst>
              <a:defRPr>
                <a:solidFill>
                  <a:schemeClr val="tx1"/>
                </a:solidFill>
                <a:latin typeface="Arial" panose="020B0604020202020204" pitchFamily="34" charset="0"/>
              </a:defRPr>
            </a:lvl5pPr>
            <a:lvl6pPr eaLnBrk="0" fontAlgn="base" hangingPunct="0">
              <a:spcBef>
                <a:spcPct val="0"/>
              </a:spcBef>
              <a:spcAft>
                <a:spcPct val="0"/>
              </a:spcAft>
              <a:tabLst>
                <a:tab pos="3165475" algn="l"/>
              </a:tabLst>
              <a:defRPr>
                <a:solidFill>
                  <a:schemeClr val="tx1"/>
                </a:solidFill>
                <a:latin typeface="Arial" panose="020B0604020202020204" pitchFamily="34" charset="0"/>
              </a:defRPr>
            </a:lvl6pPr>
            <a:lvl7pPr eaLnBrk="0" fontAlgn="base" hangingPunct="0">
              <a:spcBef>
                <a:spcPct val="0"/>
              </a:spcBef>
              <a:spcAft>
                <a:spcPct val="0"/>
              </a:spcAft>
              <a:tabLst>
                <a:tab pos="3165475" algn="l"/>
              </a:tabLst>
              <a:defRPr>
                <a:solidFill>
                  <a:schemeClr val="tx1"/>
                </a:solidFill>
                <a:latin typeface="Arial" panose="020B0604020202020204" pitchFamily="34" charset="0"/>
              </a:defRPr>
            </a:lvl7pPr>
            <a:lvl8pPr eaLnBrk="0" fontAlgn="base" hangingPunct="0">
              <a:spcBef>
                <a:spcPct val="0"/>
              </a:spcBef>
              <a:spcAft>
                <a:spcPct val="0"/>
              </a:spcAft>
              <a:tabLst>
                <a:tab pos="3165475" algn="l"/>
              </a:tabLst>
              <a:defRPr>
                <a:solidFill>
                  <a:schemeClr val="tx1"/>
                </a:solidFill>
                <a:latin typeface="Arial" panose="020B0604020202020204" pitchFamily="34" charset="0"/>
              </a:defRPr>
            </a:lvl8pPr>
            <a:lvl9pPr eaLnBrk="0" fontAlgn="base" hangingPunct="0">
              <a:spcBef>
                <a:spcPct val="0"/>
              </a:spcBef>
              <a:spcAft>
                <a:spcPct val="0"/>
              </a:spcAft>
              <a:tabLst>
                <a:tab pos="3165475" algn="l"/>
              </a:tabLst>
              <a:defRPr>
                <a:solidFill>
                  <a:schemeClr val="tx1"/>
                </a:solidFill>
                <a:latin typeface="Arial" panose="020B0604020202020204" pitchFamily="34" charset="0"/>
              </a:defRPr>
            </a:lvl9pPr>
          </a:lstStyle>
          <a:p>
            <a:pPr indent="0" algn="ctr" eaLnBrk="1" hangingPunct="1">
              <a:lnSpc>
                <a:spcPct val="90000"/>
              </a:lnSpc>
              <a:defRPr/>
            </a:pPr>
            <a:r>
              <a:rPr lang="ru-RU" sz="2000" b="1" dirty="0">
                <a:solidFill>
                  <a:srgbClr val="04105A"/>
                </a:solidFill>
                <a:latin typeface="+mj-lt"/>
              </a:rPr>
              <a:t>Многофункциональный веб-портал </a:t>
            </a:r>
          </a:p>
          <a:p>
            <a:pPr indent="0" algn="ctr" eaLnBrk="1" hangingPunct="1">
              <a:lnSpc>
                <a:spcPct val="90000"/>
              </a:lnSpc>
              <a:defRPr/>
            </a:pPr>
            <a:r>
              <a:rPr lang="ru-RU" sz="2000" dirty="0">
                <a:solidFill>
                  <a:srgbClr val="04105A"/>
                </a:solidFill>
                <a:latin typeface="+mj-lt"/>
              </a:rPr>
              <a:t>Национального статистического комитета Республики Беларусь.</a:t>
            </a:r>
            <a:endParaRPr lang="ru-RU" sz="2000" b="1" dirty="0">
              <a:solidFill>
                <a:srgbClr val="04105A"/>
              </a:solidFill>
              <a:latin typeface="+mj-lt"/>
              <a:ea typeface="+mj-ea"/>
              <a:cs typeface="+mj-cs"/>
            </a:endParaRPr>
          </a:p>
        </p:txBody>
      </p:sp>
      <p:pic>
        <p:nvPicPr>
          <p:cNvPr id="44034" name="Рисунок 4"/>
          <p:cNvPicPr>
            <a:picLocks noChangeAspect="1"/>
          </p:cNvPicPr>
          <p:nvPr/>
        </p:nvPicPr>
        <p:blipFill>
          <a:blip r:embed="rId2"/>
          <a:srcRect/>
          <a:stretch>
            <a:fillRect/>
          </a:stretch>
        </p:blipFill>
        <p:spPr bwMode="auto">
          <a:xfrm>
            <a:off x="0" y="1220851"/>
            <a:ext cx="9144000" cy="5199017"/>
          </a:xfrm>
          <a:prstGeom prst="rect">
            <a:avLst/>
          </a:prstGeom>
          <a:noFill/>
          <a:ln w="9525">
            <a:noFill/>
            <a:miter lim="800000"/>
            <a:headEnd/>
            <a:tailEnd/>
          </a:ln>
        </p:spPr>
      </p:pic>
      <p:sp>
        <p:nvSpPr>
          <p:cNvPr id="6" name="Овал 5"/>
          <p:cNvSpPr/>
          <p:nvPr/>
        </p:nvSpPr>
        <p:spPr>
          <a:xfrm>
            <a:off x="7016750" y="3117577"/>
            <a:ext cx="1651000" cy="423862"/>
          </a:xfrm>
          <a:prstGeom prst="ellipse">
            <a:avLst/>
          </a:prstGeom>
          <a:noFill/>
          <a:ln w="28575">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Объект 2"/>
          <p:cNvSpPr>
            <a:spLocks noGrp="1"/>
          </p:cNvSpPr>
          <p:nvPr>
            <p:ph idx="1"/>
          </p:nvPr>
        </p:nvSpPr>
        <p:spPr>
          <a:xfrm>
            <a:off x="1138238" y="1500188"/>
            <a:ext cx="7847012" cy="1027112"/>
          </a:xfrm>
        </p:spPr>
        <p:txBody>
          <a:bodyPr/>
          <a:lstStyle/>
          <a:p>
            <a:pPr marL="0" lvl="1" indent="442913" algn="just">
              <a:lnSpc>
                <a:spcPct val="100000"/>
              </a:lnSpc>
              <a:buFont typeface="Arial" charset="0"/>
              <a:buNone/>
              <a:tabLst>
                <a:tab pos="95250" algn="l"/>
              </a:tabLst>
            </a:pPr>
            <a:r>
              <a:rPr lang="ru-RU" sz="2000" dirty="0" smtClean="0">
                <a:solidFill>
                  <a:srgbClr val="04105A"/>
                </a:solidFill>
              </a:rPr>
              <a:t>По техническим вопросам представления государственной статистической отчетности в виде электронного документа в режиме </a:t>
            </a:r>
            <a:r>
              <a:rPr lang="ru-RU" sz="2000" b="1" dirty="0" smtClean="0">
                <a:solidFill>
                  <a:srgbClr val="04105A"/>
                </a:solidFill>
              </a:rPr>
              <a:t>онлайн </a:t>
            </a:r>
            <a:r>
              <a:rPr lang="ru-RU" sz="2000" dirty="0" smtClean="0">
                <a:solidFill>
                  <a:srgbClr val="04105A"/>
                </a:solidFill>
              </a:rPr>
              <a:t>можно обращаться по телефонам:</a:t>
            </a:r>
          </a:p>
        </p:txBody>
      </p:sp>
      <p:sp>
        <p:nvSpPr>
          <p:cNvPr id="4" name="Rectangle 1"/>
          <p:cNvSpPr>
            <a:spLocks noChangeArrowheads="1"/>
          </p:cNvSpPr>
          <p:nvPr/>
        </p:nvSpPr>
        <p:spPr bwMode="auto">
          <a:xfrm>
            <a:off x="1801813" y="195263"/>
            <a:ext cx="6519862" cy="1255712"/>
          </a:xfrm>
          <a:prstGeom prst="rect">
            <a:avLst/>
          </a:prstGeom>
          <a:noFill/>
          <a:ln>
            <a:noFill/>
          </a:ln>
          <a:effectLst/>
          <a:extLst/>
        </p:spPr>
        <p:txBody>
          <a:bodyPr wrap="none" anchor="ctr">
            <a:spAutoFit/>
          </a:bodyPr>
          <a:lstStyle>
            <a:lvl1pPr indent="457200" eaLnBrk="0" fontAlgn="base" hangingPunct="0">
              <a:spcBef>
                <a:spcPct val="0"/>
              </a:spcBef>
              <a:spcAft>
                <a:spcPct val="0"/>
              </a:spcAft>
              <a:tabLst>
                <a:tab pos="3165475" algn="l"/>
              </a:tabLst>
              <a:defRPr>
                <a:solidFill>
                  <a:schemeClr val="tx1"/>
                </a:solidFill>
                <a:latin typeface="Arial" panose="020B0604020202020204" pitchFamily="34" charset="0"/>
              </a:defRPr>
            </a:lvl1pPr>
            <a:lvl2pPr eaLnBrk="0" fontAlgn="base" hangingPunct="0">
              <a:spcBef>
                <a:spcPct val="0"/>
              </a:spcBef>
              <a:spcAft>
                <a:spcPct val="0"/>
              </a:spcAft>
              <a:tabLst>
                <a:tab pos="3165475" algn="l"/>
              </a:tabLst>
              <a:defRPr>
                <a:solidFill>
                  <a:schemeClr val="tx1"/>
                </a:solidFill>
                <a:latin typeface="Arial" panose="020B0604020202020204" pitchFamily="34" charset="0"/>
              </a:defRPr>
            </a:lvl2pPr>
            <a:lvl3pPr eaLnBrk="0" fontAlgn="base" hangingPunct="0">
              <a:spcBef>
                <a:spcPct val="0"/>
              </a:spcBef>
              <a:spcAft>
                <a:spcPct val="0"/>
              </a:spcAft>
              <a:tabLst>
                <a:tab pos="3165475" algn="l"/>
              </a:tabLst>
              <a:defRPr>
                <a:solidFill>
                  <a:schemeClr val="tx1"/>
                </a:solidFill>
                <a:latin typeface="Arial" panose="020B0604020202020204" pitchFamily="34" charset="0"/>
              </a:defRPr>
            </a:lvl3pPr>
            <a:lvl4pPr eaLnBrk="0" fontAlgn="base" hangingPunct="0">
              <a:spcBef>
                <a:spcPct val="0"/>
              </a:spcBef>
              <a:spcAft>
                <a:spcPct val="0"/>
              </a:spcAft>
              <a:tabLst>
                <a:tab pos="3165475" algn="l"/>
              </a:tabLst>
              <a:defRPr>
                <a:solidFill>
                  <a:schemeClr val="tx1"/>
                </a:solidFill>
                <a:latin typeface="Arial" panose="020B0604020202020204" pitchFamily="34" charset="0"/>
              </a:defRPr>
            </a:lvl4pPr>
            <a:lvl5pPr eaLnBrk="0" fontAlgn="base" hangingPunct="0">
              <a:spcBef>
                <a:spcPct val="0"/>
              </a:spcBef>
              <a:spcAft>
                <a:spcPct val="0"/>
              </a:spcAft>
              <a:tabLst>
                <a:tab pos="3165475" algn="l"/>
              </a:tabLst>
              <a:defRPr>
                <a:solidFill>
                  <a:schemeClr val="tx1"/>
                </a:solidFill>
                <a:latin typeface="Arial" panose="020B0604020202020204" pitchFamily="34" charset="0"/>
              </a:defRPr>
            </a:lvl5pPr>
            <a:lvl6pPr eaLnBrk="0" fontAlgn="base" hangingPunct="0">
              <a:spcBef>
                <a:spcPct val="0"/>
              </a:spcBef>
              <a:spcAft>
                <a:spcPct val="0"/>
              </a:spcAft>
              <a:tabLst>
                <a:tab pos="3165475" algn="l"/>
              </a:tabLst>
              <a:defRPr>
                <a:solidFill>
                  <a:schemeClr val="tx1"/>
                </a:solidFill>
                <a:latin typeface="Arial" panose="020B0604020202020204" pitchFamily="34" charset="0"/>
              </a:defRPr>
            </a:lvl6pPr>
            <a:lvl7pPr eaLnBrk="0" fontAlgn="base" hangingPunct="0">
              <a:spcBef>
                <a:spcPct val="0"/>
              </a:spcBef>
              <a:spcAft>
                <a:spcPct val="0"/>
              </a:spcAft>
              <a:tabLst>
                <a:tab pos="3165475" algn="l"/>
              </a:tabLst>
              <a:defRPr>
                <a:solidFill>
                  <a:schemeClr val="tx1"/>
                </a:solidFill>
                <a:latin typeface="Arial" panose="020B0604020202020204" pitchFamily="34" charset="0"/>
              </a:defRPr>
            </a:lvl7pPr>
            <a:lvl8pPr eaLnBrk="0" fontAlgn="base" hangingPunct="0">
              <a:spcBef>
                <a:spcPct val="0"/>
              </a:spcBef>
              <a:spcAft>
                <a:spcPct val="0"/>
              </a:spcAft>
              <a:tabLst>
                <a:tab pos="3165475" algn="l"/>
              </a:tabLst>
              <a:defRPr>
                <a:solidFill>
                  <a:schemeClr val="tx1"/>
                </a:solidFill>
                <a:latin typeface="Arial" panose="020B0604020202020204" pitchFamily="34" charset="0"/>
              </a:defRPr>
            </a:lvl8pPr>
            <a:lvl9pPr eaLnBrk="0" fontAlgn="base" hangingPunct="0">
              <a:spcBef>
                <a:spcPct val="0"/>
              </a:spcBef>
              <a:spcAft>
                <a:spcPct val="0"/>
              </a:spcAft>
              <a:tabLst>
                <a:tab pos="3165475" algn="l"/>
              </a:tabLst>
              <a:defRPr>
                <a:solidFill>
                  <a:schemeClr val="tx1"/>
                </a:solidFill>
                <a:latin typeface="Arial" panose="020B0604020202020204" pitchFamily="34" charset="0"/>
              </a:defRPr>
            </a:lvl9pPr>
          </a:lstStyle>
          <a:p>
            <a:pPr indent="0" algn="ctr" eaLnBrk="1" hangingPunct="1">
              <a:lnSpc>
                <a:spcPct val="90000"/>
              </a:lnSpc>
              <a:defRPr/>
            </a:pPr>
            <a:r>
              <a:rPr lang="ru-RU" sz="2800" b="1" dirty="0">
                <a:solidFill>
                  <a:srgbClr val="04105A"/>
                </a:solidFill>
                <a:latin typeface="+mj-lt"/>
              </a:rPr>
              <a:t>Многофункциональный веб-портал </a:t>
            </a:r>
          </a:p>
          <a:p>
            <a:pPr indent="0" algn="ctr" eaLnBrk="1" hangingPunct="1">
              <a:lnSpc>
                <a:spcPct val="90000"/>
              </a:lnSpc>
              <a:defRPr/>
            </a:pPr>
            <a:r>
              <a:rPr lang="ru-RU" sz="2800" dirty="0">
                <a:solidFill>
                  <a:srgbClr val="04105A"/>
                </a:solidFill>
                <a:latin typeface="+mj-lt"/>
              </a:rPr>
              <a:t>Национального статистического комитета</a:t>
            </a:r>
          </a:p>
          <a:p>
            <a:pPr indent="0" algn="ctr" eaLnBrk="1" hangingPunct="1">
              <a:lnSpc>
                <a:spcPct val="90000"/>
              </a:lnSpc>
              <a:defRPr/>
            </a:pPr>
            <a:r>
              <a:rPr lang="ru-RU" sz="2800" dirty="0">
                <a:solidFill>
                  <a:srgbClr val="04105A"/>
                </a:solidFill>
                <a:latin typeface="+mj-lt"/>
              </a:rPr>
              <a:t>Республики Беларусь.</a:t>
            </a:r>
            <a:endParaRPr lang="ru-RU" sz="2800" b="1" dirty="0">
              <a:solidFill>
                <a:srgbClr val="04105A"/>
              </a:solidFill>
              <a:latin typeface="+mj-lt"/>
              <a:ea typeface="+mj-ea"/>
              <a:cs typeface="+mj-cs"/>
            </a:endParaRPr>
          </a:p>
        </p:txBody>
      </p:sp>
      <p:sp>
        <p:nvSpPr>
          <p:cNvPr id="5" name="Прямоугольник 4"/>
          <p:cNvSpPr/>
          <p:nvPr/>
        </p:nvSpPr>
        <p:spPr>
          <a:xfrm>
            <a:off x="2647950" y="2529795"/>
            <a:ext cx="3124573" cy="2308324"/>
          </a:xfrm>
          <a:prstGeom prst="rect">
            <a:avLst/>
          </a:prstGeom>
        </p:spPr>
        <p:txBody>
          <a:bodyPr wrap="none">
            <a:spAutoFit/>
          </a:bodyPr>
          <a:lstStyle/>
          <a:p>
            <a:pPr marL="457200" indent="-457200" fontAlgn="auto">
              <a:lnSpc>
                <a:spcPct val="150000"/>
              </a:lnSpc>
              <a:spcBef>
                <a:spcPts val="0"/>
              </a:spcBef>
              <a:spcAft>
                <a:spcPts val="0"/>
              </a:spcAft>
              <a:buFont typeface="Wingdings" panose="05000000000000000000" pitchFamily="2" charset="2"/>
              <a:buChar char="q"/>
              <a:defRPr/>
            </a:pPr>
            <a:r>
              <a:rPr lang="en-US" sz="2400" dirty="0" smtClean="0">
                <a:solidFill>
                  <a:srgbClr val="04105A"/>
                </a:solidFill>
                <a:latin typeface="+mj-lt"/>
                <a:ea typeface="Times New Roman" panose="02020603050405020304" pitchFamily="18" charset="0"/>
              </a:rPr>
              <a:t>+375 (17) 3</a:t>
            </a:r>
            <a:r>
              <a:rPr lang="ru-RU" sz="2400" dirty="0" smtClean="0">
                <a:solidFill>
                  <a:srgbClr val="04105A"/>
                </a:solidFill>
                <a:latin typeface="+mj-lt"/>
                <a:ea typeface="Times New Roman" panose="02020603050405020304" pitchFamily="18" charset="0"/>
              </a:rPr>
              <a:t>97 94 68</a:t>
            </a:r>
          </a:p>
          <a:p>
            <a:pPr marL="457200" indent="-457200" fontAlgn="auto">
              <a:lnSpc>
                <a:spcPct val="150000"/>
              </a:lnSpc>
              <a:spcBef>
                <a:spcPts val="0"/>
              </a:spcBef>
              <a:spcAft>
                <a:spcPts val="0"/>
              </a:spcAft>
              <a:buFont typeface="Wingdings" panose="05000000000000000000" pitchFamily="2" charset="2"/>
              <a:buChar char="q"/>
              <a:defRPr/>
            </a:pPr>
            <a:r>
              <a:rPr lang="en-US" sz="2400" dirty="0">
                <a:solidFill>
                  <a:srgbClr val="04105A"/>
                </a:solidFill>
                <a:latin typeface="+mj-lt"/>
                <a:ea typeface="Times New Roman" panose="02020603050405020304" pitchFamily="18" charset="0"/>
              </a:rPr>
              <a:t>+375 (17) 3</a:t>
            </a:r>
            <a:r>
              <a:rPr lang="ru-RU" sz="2400" dirty="0" smtClean="0">
                <a:solidFill>
                  <a:srgbClr val="04105A"/>
                </a:solidFill>
                <a:latin typeface="+mj-lt"/>
                <a:ea typeface="Times New Roman" panose="02020603050405020304" pitchFamily="18" charset="0"/>
              </a:rPr>
              <a:t>95 42 66</a:t>
            </a:r>
            <a:endParaRPr lang="ru-RU" sz="2400" dirty="0">
              <a:solidFill>
                <a:srgbClr val="04105A"/>
              </a:solidFill>
              <a:latin typeface="+mj-lt"/>
              <a:ea typeface="Times New Roman" panose="02020603050405020304" pitchFamily="18" charset="0"/>
            </a:endParaRPr>
          </a:p>
          <a:p>
            <a:pPr marL="457200" indent="-457200" fontAlgn="auto">
              <a:lnSpc>
                <a:spcPct val="150000"/>
              </a:lnSpc>
              <a:spcBef>
                <a:spcPts val="0"/>
              </a:spcBef>
              <a:spcAft>
                <a:spcPts val="0"/>
              </a:spcAft>
              <a:buFont typeface="Wingdings" panose="05000000000000000000" pitchFamily="2" charset="2"/>
              <a:buChar char="q"/>
              <a:defRPr/>
            </a:pPr>
            <a:r>
              <a:rPr lang="en-US" sz="2400" dirty="0">
                <a:solidFill>
                  <a:srgbClr val="04105A"/>
                </a:solidFill>
                <a:latin typeface="+mj-lt"/>
                <a:ea typeface="Times New Roman" panose="02020603050405020304" pitchFamily="18" charset="0"/>
              </a:rPr>
              <a:t>+375 (17) </a:t>
            </a:r>
            <a:r>
              <a:rPr lang="en-US" sz="2400" dirty="0" smtClean="0">
                <a:solidFill>
                  <a:srgbClr val="04105A"/>
                </a:solidFill>
                <a:latin typeface="+mj-lt"/>
                <a:ea typeface="Times New Roman" panose="02020603050405020304" pitchFamily="18" charset="0"/>
              </a:rPr>
              <a:t>3</a:t>
            </a:r>
            <a:r>
              <a:rPr lang="ru-RU" sz="2400" dirty="0" smtClean="0">
                <a:solidFill>
                  <a:srgbClr val="04105A"/>
                </a:solidFill>
                <a:latin typeface="+mj-lt"/>
                <a:ea typeface="Times New Roman" panose="02020603050405020304" pitchFamily="18" charset="0"/>
              </a:rPr>
              <a:t>56 94 27</a:t>
            </a:r>
            <a:endParaRPr lang="ru-RU" sz="2400" dirty="0">
              <a:solidFill>
                <a:srgbClr val="04105A"/>
              </a:solidFill>
              <a:latin typeface="+mj-lt"/>
              <a:ea typeface="Times New Roman" panose="02020603050405020304" pitchFamily="18" charset="0"/>
            </a:endParaRPr>
          </a:p>
          <a:p>
            <a:pPr marL="457200" indent="-457200" fontAlgn="auto">
              <a:lnSpc>
                <a:spcPct val="150000"/>
              </a:lnSpc>
              <a:spcBef>
                <a:spcPts val="0"/>
              </a:spcBef>
              <a:spcAft>
                <a:spcPts val="0"/>
              </a:spcAft>
              <a:buFont typeface="Wingdings" panose="05000000000000000000" pitchFamily="2" charset="2"/>
              <a:buChar char="q"/>
              <a:defRPr/>
            </a:pPr>
            <a:r>
              <a:rPr lang="en-US" sz="2400" dirty="0">
                <a:solidFill>
                  <a:srgbClr val="04105A"/>
                </a:solidFill>
                <a:latin typeface="+mj-lt"/>
                <a:ea typeface="Times New Roman" panose="02020603050405020304" pitchFamily="18" charset="0"/>
              </a:rPr>
              <a:t>+375 (17) </a:t>
            </a:r>
            <a:r>
              <a:rPr lang="en-US" sz="2400" dirty="0" smtClean="0">
                <a:solidFill>
                  <a:srgbClr val="04105A"/>
                </a:solidFill>
                <a:latin typeface="+mj-lt"/>
                <a:ea typeface="Times New Roman" panose="02020603050405020304" pitchFamily="18" charset="0"/>
              </a:rPr>
              <a:t>3</a:t>
            </a:r>
            <a:r>
              <a:rPr lang="ru-RU" sz="2400" dirty="0" smtClean="0">
                <a:solidFill>
                  <a:srgbClr val="04105A"/>
                </a:solidFill>
                <a:latin typeface="+mj-lt"/>
                <a:ea typeface="Times New Roman" panose="02020603050405020304" pitchFamily="18" charset="0"/>
              </a:rPr>
              <a:t>07 36 21</a:t>
            </a:r>
            <a:endParaRPr lang="ru-RU" sz="2400" dirty="0">
              <a:solidFill>
                <a:srgbClr val="04105A"/>
              </a:solidFill>
              <a:latin typeface="+mj-lt"/>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03283" y="493986"/>
            <a:ext cx="7619999" cy="1196702"/>
          </a:xfrm>
        </p:spPr>
        <p:txBody>
          <a:bodyPr/>
          <a:lstStyle/>
          <a:p>
            <a:pPr algn="ctr">
              <a:defRPr/>
            </a:pPr>
            <a:r>
              <a:rPr lang="ru-RU" sz="2800" b="1" dirty="0">
                <a:solidFill>
                  <a:srgbClr val="04105A"/>
                </a:solidFill>
              </a:rPr>
              <a:t>Телефоны отдела статистики финансов</a:t>
            </a:r>
            <a:br>
              <a:rPr lang="ru-RU" sz="2800" b="1" dirty="0">
                <a:solidFill>
                  <a:srgbClr val="04105A"/>
                </a:solidFill>
              </a:rPr>
            </a:br>
            <a:r>
              <a:rPr lang="ru-RU" sz="2800" b="1" dirty="0">
                <a:solidFill>
                  <a:srgbClr val="04105A"/>
                </a:solidFill>
              </a:rPr>
              <a:t>Главного статистического управления города Минска  </a:t>
            </a:r>
            <a:br>
              <a:rPr lang="ru-RU" sz="2800" b="1" dirty="0">
                <a:solidFill>
                  <a:srgbClr val="04105A"/>
                </a:solidFill>
              </a:rPr>
            </a:br>
            <a:endParaRPr lang="ru-RU" sz="2800" dirty="0"/>
          </a:p>
        </p:txBody>
      </p:sp>
      <p:sp>
        <p:nvSpPr>
          <p:cNvPr id="3" name="Объект 2"/>
          <p:cNvSpPr>
            <a:spLocks noGrp="1"/>
          </p:cNvSpPr>
          <p:nvPr>
            <p:ph idx="1"/>
          </p:nvPr>
        </p:nvSpPr>
        <p:spPr>
          <a:xfrm>
            <a:off x="1219199" y="1825625"/>
            <a:ext cx="7830207" cy="4351338"/>
          </a:xfrm>
        </p:spPr>
        <p:txBody>
          <a:bodyPr/>
          <a:lstStyle/>
          <a:p>
            <a:pPr marL="355600" indent="-355600" algn="just">
              <a:buFont typeface="Wingdings" pitchFamily="2" charset="2"/>
              <a:buChar char="q"/>
            </a:pPr>
            <a:r>
              <a:rPr lang="ru-RU" sz="2000" dirty="0">
                <a:solidFill>
                  <a:srgbClr val="04105A"/>
                </a:solidFill>
              </a:rPr>
              <a:t>Заводской район – тел. </a:t>
            </a:r>
            <a:r>
              <a:rPr lang="en-US" sz="2000" dirty="0">
                <a:solidFill>
                  <a:srgbClr val="04105A"/>
                </a:solidFill>
                <a:ea typeface="Times New Roman" panose="02020603050405020304" pitchFamily="18" charset="0"/>
              </a:rPr>
              <a:t>+375 (17) </a:t>
            </a:r>
            <a:r>
              <a:rPr lang="en-US" sz="2000" dirty="0">
                <a:solidFill>
                  <a:srgbClr val="04105A"/>
                </a:solidFill>
              </a:rPr>
              <a:t>373</a:t>
            </a:r>
            <a:r>
              <a:rPr lang="ru-RU" sz="2000" dirty="0">
                <a:solidFill>
                  <a:srgbClr val="04105A"/>
                </a:solidFill>
              </a:rPr>
              <a:t>-44-56 </a:t>
            </a:r>
          </a:p>
          <a:p>
            <a:pPr marL="355600" indent="-355600" algn="just">
              <a:buFont typeface="Wingdings" pitchFamily="2" charset="2"/>
              <a:buChar char="q"/>
            </a:pPr>
            <a:r>
              <a:rPr lang="ru-RU" sz="2000" dirty="0">
                <a:solidFill>
                  <a:srgbClr val="04105A"/>
                </a:solidFill>
              </a:rPr>
              <a:t>Ленинский район – тел. </a:t>
            </a:r>
            <a:r>
              <a:rPr lang="en-US" sz="2000" dirty="0">
                <a:solidFill>
                  <a:srgbClr val="04105A"/>
                </a:solidFill>
                <a:ea typeface="Times New Roman" panose="02020603050405020304" pitchFamily="18" charset="0"/>
              </a:rPr>
              <a:t>+375 (17) </a:t>
            </a:r>
            <a:r>
              <a:rPr lang="en-US" sz="2000" dirty="0">
                <a:solidFill>
                  <a:srgbClr val="04105A"/>
                </a:solidFill>
              </a:rPr>
              <a:t>3</a:t>
            </a:r>
            <a:r>
              <a:rPr lang="ru-RU" sz="2000" dirty="0">
                <a:solidFill>
                  <a:srgbClr val="04105A"/>
                </a:solidFill>
              </a:rPr>
              <a:t>73-20-99 </a:t>
            </a:r>
          </a:p>
          <a:p>
            <a:pPr marL="355600" indent="-355600" algn="just">
              <a:buFont typeface="Wingdings" pitchFamily="2" charset="2"/>
              <a:buChar char="q"/>
            </a:pPr>
            <a:r>
              <a:rPr lang="ru-RU" sz="2000" dirty="0">
                <a:solidFill>
                  <a:srgbClr val="04105A"/>
                </a:solidFill>
              </a:rPr>
              <a:t>Московский район – тел. </a:t>
            </a:r>
            <a:r>
              <a:rPr lang="en-US" sz="2000" dirty="0">
                <a:solidFill>
                  <a:srgbClr val="04105A"/>
                </a:solidFill>
                <a:ea typeface="Times New Roman" panose="02020603050405020304" pitchFamily="18" charset="0"/>
              </a:rPr>
              <a:t>+375 (17) </a:t>
            </a:r>
            <a:r>
              <a:rPr lang="ru-RU" sz="2000" dirty="0">
                <a:solidFill>
                  <a:srgbClr val="04105A"/>
                </a:solidFill>
              </a:rPr>
              <a:t>3</a:t>
            </a:r>
            <a:r>
              <a:rPr lang="en-US" sz="2000" dirty="0">
                <a:solidFill>
                  <a:srgbClr val="04105A"/>
                </a:solidFill>
              </a:rPr>
              <a:t>73</a:t>
            </a:r>
            <a:r>
              <a:rPr lang="ru-RU" sz="2000" dirty="0">
                <a:solidFill>
                  <a:srgbClr val="04105A"/>
                </a:solidFill>
              </a:rPr>
              <a:t>-4</a:t>
            </a:r>
            <a:r>
              <a:rPr lang="en-US" sz="2000" dirty="0">
                <a:solidFill>
                  <a:srgbClr val="04105A"/>
                </a:solidFill>
              </a:rPr>
              <a:t>4</a:t>
            </a:r>
            <a:r>
              <a:rPr lang="ru-RU" sz="2000" dirty="0" smtClean="0">
                <a:solidFill>
                  <a:srgbClr val="04105A"/>
                </a:solidFill>
              </a:rPr>
              <a:t>-56</a:t>
            </a:r>
            <a:endParaRPr lang="ru-RU" sz="2000" dirty="0">
              <a:solidFill>
                <a:srgbClr val="04105A"/>
              </a:solidFill>
            </a:endParaRPr>
          </a:p>
          <a:p>
            <a:pPr marL="355600" indent="-355600" algn="just">
              <a:buFont typeface="Wingdings" pitchFamily="2" charset="2"/>
              <a:buChar char="q"/>
            </a:pPr>
            <a:r>
              <a:rPr lang="ru-RU" sz="2000" dirty="0">
                <a:solidFill>
                  <a:srgbClr val="04105A"/>
                </a:solidFill>
              </a:rPr>
              <a:t>Октябрьский район – тел. </a:t>
            </a:r>
            <a:r>
              <a:rPr lang="en-US" sz="2000" dirty="0">
                <a:solidFill>
                  <a:srgbClr val="04105A"/>
                </a:solidFill>
                <a:ea typeface="Times New Roman" panose="02020603050405020304" pitchFamily="18" charset="0"/>
              </a:rPr>
              <a:t>+375 (17) </a:t>
            </a:r>
            <a:r>
              <a:rPr lang="ru-RU" sz="2000" dirty="0">
                <a:solidFill>
                  <a:srgbClr val="04105A"/>
                </a:solidFill>
              </a:rPr>
              <a:t>2</a:t>
            </a:r>
            <a:r>
              <a:rPr lang="en-US" sz="2000" dirty="0">
                <a:solidFill>
                  <a:srgbClr val="04105A"/>
                </a:solidFill>
              </a:rPr>
              <a:t>7</a:t>
            </a:r>
            <a:r>
              <a:rPr lang="ru-RU" sz="2000" dirty="0">
                <a:solidFill>
                  <a:srgbClr val="04105A"/>
                </a:solidFill>
              </a:rPr>
              <a:t>5-</a:t>
            </a:r>
            <a:r>
              <a:rPr lang="en-US" sz="2000" dirty="0">
                <a:solidFill>
                  <a:srgbClr val="04105A"/>
                </a:solidFill>
              </a:rPr>
              <a:t>8</a:t>
            </a:r>
            <a:r>
              <a:rPr lang="ru-RU" sz="2000" dirty="0">
                <a:solidFill>
                  <a:srgbClr val="04105A"/>
                </a:solidFill>
              </a:rPr>
              <a:t>5-88</a:t>
            </a:r>
          </a:p>
          <a:p>
            <a:pPr marL="355600" indent="-355600" algn="just">
              <a:buFont typeface="Wingdings" pitchFamily="2" charset="2"/>
              <a:buChar char="q"/>
            </a:pPr>
            <a:r>
              <a:rPr lang="ru-RU" sz="2000" dirty="0">
                <a:solidFill>
                  <a:srgbClr val="04105A"/>
                </a:solidFill>
              </a:rPr>
              <a:t>Партизанский район – тел. </a:t>
            </a:r>
            <a:r>
              <a:rPr lang="en-US" sz="2000" dirty="0">
                <a:solidFill>
                  <a:srgbClr val="04105A"/>
                </a:solidFill>
                <a:ea typeface="Times New Roman" panose="02020603050405020304" pitchFamily="18" charset="0"/>
              </a:rPr>
              <a:t>+375 (17) </a:t>
            </a:r>
            <a:r>
              <a:rPr lang="en-US" sz="2000" dirty="0">
                <a:solidFill>
                  <a:srgbClr val="04105A"/>
                </a:solidFill>
              </a:rPr>
              <a:t>3</a:t>
            </a:r>
            <a:r>
              <a:rPr lang="ru-RU" sz="2000" dirty="0">
                <a:solidFill>
                  <a:srgbClr val="04105A"/>
                </a:solidFill>
              </a:rPr>
              <a:t>7</a:t>
            </a:r>
            <a:r>
              <a:rPr lang="en-US" sz="2000" dirty="0">
                <a:solidFill>
                  <a:srgbClr val="04105A"/>
                </a:solidFill>
              </a:rPr>
              <a:t>3</a:t>
            </a:r>
            <a:r>
              <a:rPr lang="ru-RU" sz="2000" dirty="0">
                <a:solidFill>
                  <a:srgbClr val="04105A"/>
                </a:solidFill>
              </a:rPr>
              <a:t>-20-99</a:t>
            </a:r>
          </a:p>
          <a:p>
            <a:pPr marL="355600" indent="-355600" algn="just">
              <a:buFont typeface="Wingdings" pitchFamily="2" charset="2"/>
              <a:buChar char="q"/>
            </a:pPr>
            <a:r>
              <a:rPr lang="ru-RU" sz="2000" dirty="0">
                <a:solidFill>
                  <a:srgbClr val="04105A"/>
                </a:solidFill>
              </a:rPr>
              <a:t>Первомайский район – тел. </a:t>
            </a:r>
            <a:r>
              <a:rPr lang="en-US" sz="2000" dirty="0">
                <a:solidFill>
                  <a:srgbClr val="04105A"/>
                </a:solidFill>
                <a:ea typeface="Times New Roman" panose="02020603050405020304" pitchFamily="18" charset="0"/>
              </a:rPr>
              <a:t>+375 (17) </a:t>
            </a:r>
            <a:r>
              <a:rPr lang="en-US" sz="2000" dirty="0" smtClean="0">
                <a:solidFill>
                  <a:srgbClr val="04105A"/>
                </a:solidFill>
              </a:rPr>
              <a:t>3</a:t>
            </a:r>
            <a:r>
              <a:rPr lang="ru-RU" sz="2000" dirty="0" smtClean="0">
                <a:solidFill>
                  <a:srgbClr val="04105A"/>
                </a:solidFill>
              </a:rPr>
              <a:t>6</a:t>
            </a:r>
            <a:r>
              <a:rPr lang="en-US" sz="2000" dirty="0" smtClean="0">
                <a:solidFill>
                  <a:srgbClr val="04105A"/>
                </a:solidFill>
              </a:rPr>
              <a:t>3</a:t>
            </a:r>
            <a:r>
              <a:rPr lang="ru-RU" sz="2000" dirty="0" smtClean="0">
                <a:solidFill>
                  <a:srgbClr val="04105A"/>
                </a:solidFill>
              </a:rPr>
              <a:t>-36-18</a:t>
            </a:r>
            <a:endParaRPr lang="ru-RU" sz="2000" dirty="0">
              <a:solidFill>
                <a:srgbClr val="04105A"/>
              </a:solidFill>
            </a:endParaRPr>
          </a:p>
          <a:p>
            <a:pPr marL="355600" indent="-355600" algn="just">
              <a:buFont typeface="Wingdings" pitchFamily="2" charset="2"/>
              <a:buChar char="q"/>
            </a:pPr>
            <a:r>
              <a:rPr lang="ru-RU" sz="2000" dirty="0">
                <a:solidFill>
                  <a:srgbClr val="04105A"/>
                </a:solidFill>
              </a:rPr>
              <a:t>Советский район – тел.</a:t>
            </a:r>
            <a:r>
              <a:rPr lang="en-US" sz="2000" dirty="0">
                <a:solidFill>
                  <a:srgbClr val="04105A"/>
                </a:solidFill>
                <a:ea typeface="Times New Roman" panose="02020603050405020304" pitchFamily="18" charset="0"/>
              </a:rPr>
              <a:t> +375 (17)</a:t>
            </a:r>
            <a:r>
              <a:rPr lang="ru-RU" sz="2000" dirty="0">
                <a:solidFill>
                  <a:srgbClr val="04105A"/>
                </a:solidFill>
              </a:rPr>
              <a:t> </a:t>
            </a:r>
            <a:r>
              <a:rPr lang="en-US" sz="2000" dirty="0">
                <a:solidFill>
                  <a:srgbClr val="04105A"/>
                </a:solidFill>
              </a:rPr>
              <a:t>37</a:t>
            </a:r>
            <a:r>
              <a:rPr lang="ru-RU" sz="2000" dirty="0">
                <a:solidFill>
                  <a:srgbClr val="04105A"/>
                </a:solidFill>
              </a:rPr>
              <a:t>4-</a:t>
            </a:r>
            <a:r>
              <a:rPr lang="en-US" sz="2000" dirty="0">
                <a:solidFill>
                  <a:srgbClr val="04105A"/>
                </a:solidFill>
              </a:rPr>
              <a:t>9</a:t>
            </a:r>
            <a:r>
              <a:rPr lang="ru-RU" sz="2000" dirty="0">
                <a:solidFill>
                  <a:srgbClr val="04105A"/>
                </a:solidFill>
              </a:rPr>
              <a:t>4-43</a:t>
            </a:r>
          </a:p>
          <a:p>
            <a:pPr marL="355600" indent="-355600" algn="just">
              <a:buFont typeface="Wingdings" pitchFamily="2" charset="2"/>
              <a:buChar char="q"/>
            </a:pPr>
            <a:r>
              <a:rPr lang="ru-RU" sz="2000" dirty="0" err="1">
                <a:solidFill>
                  <a:srgbClr val="04105A"/>
                </a:solidFill>
              </a:rPr>
              <a:t>Фрунзенский</a:t>
            </a:r>
            <a:r>
              <a:rPr lang="ru-RU" sz="2000" dirty="0">
                <a:solidFill>
                  <a:srgbClr val="04105A"/>
                </a:solidFill>
              </a:rPr>
              <a:t> район – тел. </a:t>
            </a:r>
            <a:r>
              <a:rPr lang="en-US" sz="2000" dirty="0">
                <a:solidFill>
                  <a:srgbClr val="04105A"/>
                </a:solidFill>
                <a:ea typeface="Times New Roman" panose="02020603050405020304" pitchFamily="18" charset="0"/>
              </a:rPr>
              <a:t>+375 (17) </a:t>
            </a:r>
            <a:r>
              <a:rPr lang="en-US" sz="2000" dirty="0">
                <a:solidFill>
                  <a:srgbClr val="04105A"/>
                </a:solidFill>
              </a:rPr>
              <a:t>363</a:t>
            </a:r>
            <a:r>
              <a:rPr lang="ru-RU" sz="2000" dirty="0">
                <a:solidFill>
                  <a:srgbClr val="04105A"/>
                </a:solidFill>
              </a:rPr>
              <a:t>-36-18 </a:t>
            </a:r>
          </a:p>
          <a:p>
            <a:pPr marL="355600" indent="-355600" algn="just">
              <a:buFont typeface="Wingdings" pitchFamily="2" charset="2"/>
              <a:buChar char="q"/>
            </a:pPr>
            <a:r>
              <a:rPr lang="ru-RU" sz="2000" dirty="0">
                <a:solidFill>
                  <a:srgbClr val="04105A"/>
                </a:solidFill>
              </a:rPr>
              <a:t>Центральный район – тел. </a:t>
            </a:r>
            <a:r>
              <a:rPr lang="en-US" sz="2000" dirty="0">
                <a:solidFill>
                  <a:srgbClr val="04105A"/>
                </a:solidFill>
                <a:ea typeface="Times New Roman" panose="02020603050405020304" pitchFamily="18" charset="0"/>
              </a:rPr>
              <a:t>+375 (17) </a:t>
            </a:r>
            <a:r>
              <a:rPr lang="en-US" sz="2000" dirty="0">
                <a:solidFill>
                  <a:srgbClr val="04105A"/>
                </a:solidFill>
              </a:rPr>
              <a:t>3</a:t>
            </a:r>
            <a:r>
              <a:rPr lang="ru-RU" sz="2000" dirty="0" smtClean="0">
                <a:solidFill>
                  <a:srgbClr val="04105A"/>
                </a:solidFill>
              </a:rPr>
              <a:t>56-99-56,</a:t>
            </a:r>
            <a:r>
              <a:rPr lang="en-US" sz="2000">
                <a:solidFill>
                  <a:srgbClr val="04105A"/>
                </a:solidFill>
                <a:ea typeface="Times New Roman" panose="02020603050405020304" pitchFamily="18" charset="0"/>
              </a:rPr>
              <a:t> </a:t>
            </a:r>
            <a:r>
              <a:rPr lang="en-US" sz="2000" smtClean="0">
                <a:solidFill>
                  <a:srgbClr val="04105A"/>
                </a:solidFill>
              </a:rPr>
              <a:t>3</a:t>
            </a:r>
            <a:r>
              <a:rPr lang="ru-RU" sz="2000" dirty="0">
                <a:solidFill>
                  <a:srgbClr val="04105A"/>
                </a:solidFill>
              </a:rPr>
              <a:t>73-20-99</a:t>
            </a:r>
            <a:r>
              <a:rPr lang="ru-RU" sz="2000" dirty="0" smtClean="0">
                <a:solidFill>
                  <a:srgbClr val="04105A"/>
                </a:solidFill>
              </a:rPr>
              <a:t> </a:t>
            </a:r>
            <a:endParaRPr lang="ru-RU" sz="2000" dirty="0">
              <a:solidFill>
                <a:srgbClr val="04105A"/>
              </a:solidFill>
            </a:endParaRPr>
          </a:p>
          <a:p>
            <a:endParaRPr lang="ru-RU" dirty="0"/>
          </a:p>
        </p:txBody>
      </p:sp>
    </p:spTree>
    <p:extLst>
      <p:ext uri="{BB962C8B-B14F-4D97-AF65-F5344CB8AC3E}">
        <p14:creationId xmlns:p14="http://schemas.microsoft.com/office/powerpoint/2010/main" val="11688534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76248" y="257851"/>
            <a:ext cx="6232635" cy="1815882"/>
          </a:xfrm>
          <a:prstGeom prst="rect">
            <a:avLst/>
          </a:prstGeom>
          <a:noFill/>
        </p:spPr>
        <p:txBody>
          <a:bodyPr wrap="square" rtlCol="0">
            <a:spAutoFit/>
          </a:bodyPr>
          <a:lstStyle/>
          <a:p>
            <a:pPr algn="ctr">
              <a:tabLst>
                <a:tab pos="3165475" algn="l"/>
              </a:tabLst>
            </a:pPr>
            <a:r>
              <a:rPr lang="ru-RU" sz="2800" b="1" dirty="0">
                <a:solidFill>
                  <a:srgbClr val="04105A"/>
                </a:solidFill>
                <a:latin typeface="Calibri Light"/>
              </a:rPr>
              <a:t>Информационно-аналитическая система распространения официальной статистической информации</a:t>
            </a:r>
            <a:r>
              <a:rPr lang="en-US" sz="2800" b="1" dirty="0">
                <a:solidFill>
                  <a:srgbClr val="04105A"/>
                </a:solidFill>
                <a:latin typeface="Calibri Light"/>
              </a:rPr>
              <a:t> </a:t>
            </a:r>
          </a:p>
          <a:p>
            <a:pPr algn="ctr">
              <a:tabLst>
                <a:tab pos="3165475" algn="l"/>
              </a:tabLst>
            </a:pPr>
            <a:r>
              <a:rPr lang="ru-RU" sz="2800" b="1" dirty="0">
                <a:solidFill>
                  <a:srgbClr val="04105A"/>
                </a:solidFill>
                <a:latin typeface="Calibri Light"/>
              </a:rPr>
              <a:t>(ИАС БД)</a:t>
            </a:r>
          </a:p>
        </p:txBody>
      </p:sp>
      <p:pic>
        <p:nvPicPr>
          <p:cNvPr id="9" name="Рисунок 8"/>
          <p:cNvPicPr/>
          <p:nvPr/>
        </p:nvPicPr>
        <p:blipFill rotWithShape="1">
          <a:blip r:embed="rId2"/>
          <a:srcRect l="6977" t="14057" r="6822" b="15703"/>
          <a:stretch/>
        </p:blipFill>
        <p:spPr bwMode="auto">
          <a:xfrm>
            <a:off x="235130" y="2076993"/>
            <a:ext cx="8660675" cy="4545875"/>
          </a:xfrm>
          <a:prstGeom prst="rect">
            <a:avLst/>
          </a:prstGeom>
          <a:ln>
            <a:noFill/>
          </a:ln>
          <a:extLst>
            <a:ext uri="{53640926-AAD7-44D8-BBD7-CCE9431645EC}">
              <a14:shadowObscured xmlns:a14="http://schemas.microsoft.com/office/drawing/2010/main"/>
            </a:ext>
          </a:extLst>
        </p:spPr>
      </p:pic>
      <p:sp>
        <p:nvSpPr>
          <p:cNvPr id="11" name="Овал 10"/>
          <p:cNvSpPr/>
          <p:nvPr/>
        </p:nvSpPr>
        <p:spPr>
          <a:xfrm>
            <a:off x="7053944" y="4062549"/>
            <a:ext cx="1685108" cy="24166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Tree>
    <p:extLst>
      <p:ext uri="{BB962C8B-B14F-4D97-AF65-F5344CB8AC3E}">
        <p14:creationId xmlns:p14="http://schemas.microsoft.com/office/powerpoint/2010/main" val="28711677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55531" y="257851"/>
            <a:ext cx="7183520" cy="1384995"/>
          </a:xfrm>
          <a:prstGeom prst="rect">
            <a:avLst/>
          </a:prstGeom>
          <a:noFill/>
        </p:spPr>
        <p:txBody>
          <a:bodyPr wrap="square" rtlCol="0">
            <a:spAutoFit/>
          </a:bodyPr>
          <a:lstStyle/>
          <a:p>
            <a:pPr algn="ctr"/>
            <a:r>
              <a:rPr lang="ru-RU" sz="2800" b="1" dirty="0">
                <a:solidFill>
                  <a:srgbClr val="04105A"/>
                </a:solidFill>
                <a:latin typeface="Calibri Light"/>
              </a:rPr>
              <a:t>Информационно-аналитическая система распространения официальной статистической </a:t>
            </a:r>
            <a:r>
              <a:rPr lang="ru-RU" sz="2800" b="1" dirty="0" smtClean="0">
                <a:solidFill>
                  <a:srgbClr val="04105A"/>
                </a:solidFill>
                <a:latin typeface="Calibri Light"/>
              </a:rPr>
              <a:t>информации ИАС БД</a:t>
            </a:r>
            <a:endParaRPr lang="ru-RU" sz="2800" b="1" dirty="0">
              <a:solidFill>
                <a:srgbClr val="04105A"/>
              </a:solidFill>
              <a:latin typeface="Calibri Light"/>
            </a:endParaRPr>
          </a:p>
        </p:txBody>
      </p:sp>
      <p:sp>
        <p:nvSpPr>
          <p:cNvPr id="6" name="Объект 5"/>
          <p:cNvSpPr>
            <a:spLocks noGrp="1"/>
          </p:cNvSpPr>
          <p:nvPr>
            <p:ph idx="1"/>
          </p:nvPr>
        </p:nvSpPr>
        <p:spPr>
          <a:xfrm>
            <a:off x="628649" y="1825625"/>
            <a:ext cx="8110401" cy="1089529"/>
          </a:xfrm>
          <a:prstGeom prst="rect">
            <a:avLst/>
          </a:prstGeom>
        </p:spPr>
        <p:txBody>
          <a:bodyPr wrap="square">
            <a:spAutoFit/>
          </a:bodyPr>
          <a:lstStyle/>
          <a:p>
            <a:pPr marL="0" indent="0" algn="ctr">
              <a:buNone/>
            </a:pPr>
            <a:r>
              <a:rPr lang="ru-RU" sz="3000" b="1" dirty="0" smtClean="0">
                <a:solidFill>
                  <a:srgbClr val="762FA1"/>
                </a:solidFill>
              </a:rPr>
              <a:t>     </a:t>
            </a:r>
            <a:r>
              <a:rPr lang="ru-RU" sz="3300" b="1" u="sng" dirty="0" smtClean="0">
                <a:solidFill>
                  <a:srgbClr val="CC0066"/>
                </a:solidFill>
              </a:rPr>
              <a:t>Преимущества использования </a:t>
            </a:r>
            <a:br>
              <a:rPr lang="ru-RU" sz="3300" b="1" u="sng" dirty="0" smtClean="0">
                <a:solidFill>
                  <a:srgbClr val="CC0066"/>
                </a:solidFill>
              </a:rPr>
            </a:br>
            <a:r>
              <a:rPr lang="ru-RU" sz="3600" b="1" u="sng" dirty="0" smtClean="0">
                <a:solidFill>
                  <a:srgbClr val="CC0066"/>
                </a:solidFill>
              </a:rPr>
              <a:t>ИАС </a:t>
            </a:r>
            <a:r>
              <a:rPr lang="ru-RU" sz="3600" b="1" u="sng" dirty="0">
                <a:solidFill>
                  <a:srgbClr val="CC0066"/>
                </a:solidFill>
              </a:rPr>
              <a:t>БД</a:t>
            </a:r>
            <a:r>
              <a:rPr lang="ru-RU" sz="3000" b="1" dirty="0">
                <a:solidFill>
                  <a:srgbClr val="CC0066"/>
                </a:solidFill>
              </a:rPr>
              <a:t>:</a:t>
            </a:r>
            <a:endParaRPr lang="ru-RU" sz="3000" dirty="0">
              <a:solidFill>
                <a:srgbClr val="CC0066"/>
              </a:solidFill>
            </a:endParaRPr>
          </a:p>
        </p:txBody>
      </p:sp>
      <p:sp>
        <p:nvSpPr>
          <p:cNvPr id="7" name="TextBox 6"/>
          <p:cNvSpPr txBox="1"/>
          <p:nvPr/>
        </p:nvSpPr>
        <p:spPr>
          <a:xfrm>
            <a:off x="470264" y="3094854"/>
            <a:ext cx="5094513" cy="2631490"/>
          </a:xfrm>
          <a:prstGeom prst="rect">
            <a:avLst/>
          </a:prstGeom>
          <a:noFill/>
        </p:spPr>
        <p:txBody>
          <a:bodyPr wrap="square" rtlCol="0">
            <a:spAutoFit/>
          </a:bodyPr>
          <a:lstStyle/>
          <a:p>
            <a:pPr marL="514350" indent="-514350" algn="just">
              <a:lnSpc>
                <a:spcPct val="110000"/>
              </a:lnSpc>
              <a:spcBef>
                <a:spcPts val="600"/>
              </a:spcBef>
              <a:spcAft>
                <a:spcPts val="0"/>
              </a:spcAft>
              <a:buAutoNum type="arabicParenR"/>
            </a:pPr>
            <a:r>
              <a:rPr lang="ru-RU" sz="2000" dirty="0">
                <a:solidFill>
                  <a:srgbClr val="04105A"/>
                </a:solidFill>
                <a:latin typeface="Times New Roman" panose="02020603050405020304" pitchFamily="18" charset="0"/>
                <a:cs typeface="Times New Roman" panose="02020603050405020304" pitchFamily="18" charset="0"/>
              </a:rPr>
              <a:t>содержит более </a:t>
            </a:r>
            <a:r>
              <a:rPr lang="ru-RU" sz="2000" b="1" dirty="0">
                <a:solidFill>
                  <a:srgbClr val="04105A"/>
                </a:solidFill>
                <a:latin typeface="Times New Roman" panose="02020603050405020304" pitchFamily="18" charset="0"/>
                <a:cs typeface="Times New Roman" panose="02020603050405020304" pitchFamily="18" charset="0"/>
              </a:rPr>
              <a:t>500</a:t>
            </a:r>
            <a:r>
              <a:rPr lang="ru-RU" sz="2000" dirty="0">
                <a:solidFill>
                  <a:srgbClr val="04105A"/>
                </a:solidFill>
                <a:latin typeface="Times New Roman" panose="02020603050405020304" pitchFamily="18" charset="0"/>
                <a:cs typeface="Times New Roman" panose="02020603050405020304" pitchFamily="18" charset="0"/>
              </a:rPr>
              <a:t> показателей;</a:t>
            </a:r>
          </a:p>
          <a:p>
            <a:pPr marL="514350" indent="-514350" algn="just">
              <a:lnSpc>
                <a:spcPct val="110000"/>
              </a:lnSpc>
              <a:spcBef>
                <a:spcPts val="600"/>
              </a:spcBef>
              <a:spcAft>
                <a:spcPts val="0"/>
              </a:spcAft>
              <a:buAutoNum type="arabicParenR"/>
            </a:pPr>
            <a:r>
              <a:rPr lang="ru-RU" sz="2000" dirty="0" smtClean="0">
                <a:solidFill>
                  <a:srgbClr val="04105A"/>
                </a:solidFill>
                <a:latin typeface="Times New Roman" panose="02020603050405020304" pitchFamily="18" charset="0"/>
                <a:cs typeface="Times New Roman" panose="02020603050405020304" pitchFamily="18" charset="0"/>
              </a:rPr>
              <a:t>Возможность самостоятельного </a:t>
            </a:r>
            <a:r>
              <a:rPr lang="ru-RU" sz="2000" dirty="0">
                <a:solidFill>
                  <a:srgbClr val="04105A"/>
                </a:solidFill>
                <a:latin typeface="Times New Roman" panose="02020603050405020304" pitchFamily="18" charset="0"/>
                <a:cs typeface="Times New Roman" panose="02020603050405020304" pitchFamily="18" charset="0"/>
              </a:rPr>
              <a:t>формирования запроса;</a:t>
            </a:r>
          </a:p>
          <a:p>
            <a:pPr marL="514350" indent="-514350" algn="just">
              <a:lnSpc>
                <a:spcPct val="110000"/>
              </a:lnSpc>
              <a:spcBef>
                <a:spcPts val="600"/>
              </a:spcBef>
              <a:spcAft>
                <a:spcPts val="0"/>
              </a:spcAft>
              <a:buAutoNum type="arabicParenR"/>
            </a:pPr>
            <a:r>
              <a:rPr lang="ru-RU" sz="2000" dirty="0">
                <a:solidFill>
                  <a:srgbClr val="04105A"/>
                </a:solidFill>
                <a:latin typeface="Times New Roman" panose="02020603050405020304" pitchFamily="18" charset="0"/>
                <a:cs typeface="Times New Roman" panose="02020603050405020304" pitchFamily="18" charset="0"/>
              </a:rPr>
              <a:t>оперативность извлечения информации;</a:t>
            </a:r>
          </a:p>
          <a:p>
            <a:pPr marL="514350" indent="-514350" algn="just">
              <a:lnSpc>
                <a:spcPct val="110000"/>
              </a:lnSpc>
              <a:spcBef>
                <a:spcPts val="600"/>
              </a:spcBef>
              <a:spcAft>
                <a:spcPts val="0"/>
              </a:spcAft>
              <a:buAutoNum type="arabicParenR"/>
            </a:pPr>
            <a:r>
              <a:rPr lang="ru-RU" sz="2000" dirty="0">
                <a:solidFill>
                  <a:srgbClr val="04105A"/>
                </a:solidFill>
                <a:latin typeface="Times New Roman" panose="02020603050405020304" pitchFamily="18" charset="0"/>
                <a:cs typeface="Times New Roman" panose="02020603050405020304" pitchFamily="18" charset="0"/>
              </a:rPr>
              <a:t>визуализация данных (возможность </a:t>
            </a:r>
            <a:r>
              <a:rPr lang="ru-RU" sz="2000" dirty="0" smtClean="0">
                <a:solidFill>
                  <a:srgbClr val="04105A"/>
                </a:solidFill>
                <a:latin typeface="Times New Roman" panose="02020603050405020304" pitchFamily="18" charset="0"/>
                <a:cs typeface="Times New Roman" panose="02020603050405020304" pitchFamily="18" charset="0"/>
              </a:rPr>
              <a:t/>
            </a:r>
            <a:br>
              <a:rPr lang="ru-RU" sz="2000" dirty="0" smtClean="0">
                <a:solidFill>
                  <a:srgbClr val="04105A"/>
                </a:solidFill>
                <a:latin typeface="Times New Roman" panose="02020603050405020304" pitchFamily="18" charset="0"/>
                <a:cs typeface="Times New Roman" panose="02020603050405020304" pitchFamily="18" charset="0"/>
              </a:rPr>
            </a:br>
            <a:r>
              <a:rPr lang="ru-RU" sz="2000" dirty="0" smtClean="0">
                <a:solidFill>
                  <a:srgbClr val="04105A"/>
                </a:solidFill>
                <a:latin typeface="Times New Roman" panose="02020603050405020304" pitchFamily="18" charset="0"/>
                <a:cs typeface="Times New Roman" panose="02020603050405020304" pitchFamily="18" charset="0"/>
              </a:rPr>
              <a:t>выбора </a:t>
            </a:r>
            <a:r>
              <a:rPr lang="ru-RU" sz="2000" dirty="0">
                <a:solidFill>
                  <a:srgbClr val="04105A"/>
                </a:solidFill>
                <a:latin typeface="Times New Roman" panose="02020603050405020304" pitchFamily="18" charset="0"/>
                <a:cs typeface="Times New Roman" panose="02020603050405020304" pitchFamily="18" charset="0"/>
              </a:rPr>
              <a:t>способа представления).</a:t>
            </a:r>
          </a:p>
          <a:p>
            <a:endParaRPr lang="ru-RU" dirty="0">
              <a:solidFill>
                <a:srgbClr val="04105A"/>
              </a:solidFill>
            </a:endParaRPr>
          </a:p>
        </p:txBody>
      </p:sp>
      <p:pic>
        <p:nvPicPr>
          <p:cNvPr id="5" name="Рисунок 4"/>
          <p:cNvPicPr/>
          <p:nvPr/>
        </p:nvPicPr>
        <p:blipFill rotWithShape="1">
          <a:blip r:embed="rId2"/>
          <a:srcRect l="75774" t="48038" r="8213" b="17137"/>
          <a:stretch/>
        </p:blipFill>
        <p:spPr bwMode="auto">
          <a:xfrm>
            <a:off x="5695406" y="3094854"/>
            <a:ext cx="3043645" cy="26314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597232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90625" y="307975"/>
            <a:ext cx="7886700" cy="815975"/>
          </a:xfrm>
        </p:spPr>
        <p:txBody>
          <a:bodyPr/>
          <a:lstStyle/>
          <a:p>
            <a:pPr algn="ctr"/>
            <a:r>
              <a:rPr lang="ru-RU" sz="2800" b="1" smtClean="0">
                <a:solidFill>
                  <a:srgbClr val="04105A"/>
                </a:solidFill>
              </a:rPr>
              <a:t>12-ф(прибыль) </a:t>
            </a:r>
            <a:br>
              <a:rPr lang="ru-RU" sz="2800" b="1" smtClean="0">
                <a:solidFill>
                  <a:srgbClr val="04105A"/>
                </a:solidFill>
              </a:rPr>
            </a:br>
            <a:r>
              <a:rPr lang="ru-RU" sz="2800" b="1" smtClean="0">
                <a:solidFill>
                  <a:srgbClr val="04105A"/>
                </a:solidFill>
              </a:rPr>
              <a:t>«Отчет о финансовых результатах»</a:t>
            </a:r>
          </a:p>
        </p:txBody>
      </p:sp>
      <p:grpSp>
        <p:nvGrpSpPr>
          <p:cNvPr id="7" name="Группа 6"/>
          <p:cNvGrpSpPr>
            <a:grpSpLocks/>
          </p:cNvGrpSpPr>
          <p:nvPr/>
        </p:nvGrpSpPr>
        <p:grpSpPr bwMode="auto">
          <a:xfrm>
            <a:off x="1247775" y="1122363"/>
            <a:ext cx="7354888" cy="5716587"/>
            <a:chOff x="1247775" y="1121998"/>
            <a:chExt cx="7354296" cy="5716950"/>
          </a:xfrm>
        </p:grpSpPr>
        <p:pic>
          <p:nvPicPr>
            <p:cNvPr id="5" name="Рисунок 4"/>
            <p:cNvPicPr>
              <a:picLocks noChangeAspect="1"/>
            </p:cNvPicPr>
            <p:nvPr/>
          </p:nvPicPr>
          <p:blipFill>
            <a:blip r:embed="rId2">
              <a:extLst/>
            </a:blip>
            <a:stretch>
              <a:fillRect/>
            </a:stretch>
          </p:blipFill>
          <p:spPr>
            <a:xfrm>
              <a:off x="1247775" y="1121998"/>
              <a:ext cx="7354296" cy="5716950"/>
            </a:xfrm>
            <a:prstGeom prst="rect">
              <a:avLst/>
            </a:prstGeom>
            <a:effectLst>
              <a:softEdge rad="31750"/>
            </a:effectLst>
          </p:spPr>
        </p:pic>
        <p:sp>
          <p:nvSpPr>
            <p:cNvPr id="6" name="Овал 5"/>
            <p:cNvSpPr/>
            <p:nvPr/>
          </p:nvSpPr>
          <p:spPr>
            <a:xfrm>
              <a:off x="4428869" y="4971929"/>
              <a:ext cx="1533402" cy="1533622"/>
            </a:xfrm>
            <a:prstGeom prst="ellipse">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1190625" y="307975"/>
            <a:ext cx="7886700" cy="815975"/>
          </a:xfrm>
        </p:spPr>
        <p:txBody>
          <a:bodyPr/>
          <a:lstStyle/>
          <a:p>
            <a:pPr algn="ctr"/>
            <a:r>
              <a:rPr lang="ru-RU" sz="2800" b="1" smtClean="0">
                <a:solidFill>
                  <a:srgbClr val="04105A"/>
                </a:solidFill>
              </a:rPr>
              <a:t>12-ф(прибыль) </a:t>
            </a:r>
            <a:br>
              <a:rPr lang="ru-RU" sz="2800" b="1" smtClean="0">
                <a:solidFill>
                  <a:srgbClr val="04105A"/>
                </a:solidFill>
              </a:rPr>
            </a:br>
            <a:r>
              <a:rPr lang="ru-RU" sz="2800" b="1" smtClean="0">
                <a:solidFill>
                  <a:srgbClr val="04105A"/>
                </a:solidFill>
              </a:rPr>
              <a:t>«Отчет о финансовых результатах»</a:t>
            </a:r>
          </a:p>
        </p:txBody>
      </p:sp>
      <p:graphicFrame>
        <p:nvGraphicFramePr>
          <p:cNvPr id="5" name="Таблица 4"/>
          <p:cNvGraphicFramePr>
            <a:graphicFrameLocks noGrp="1"/>
          </p:cNvGraphicFramePr>
          <p:nvPr>
            <p:extLst>
              <p:ext uri="{D42A27DB-BD31-4B8C-83A1-F6EECF244321}">
                <p14:modId xmlns:p14="http://schemas.microsoft.com/office/powerpoint/2010/main" val="1089382908"/>
              </p:ext>
            </p:extLst>
          </p:nvPr>
        </p:nvGraphicFramePr>
        <p:xfrm>
          <a:off x="914400" y="1155700"/>
          <a:ext cx="8105775" cy="4031615"/>
        </p:xfrm>
        <a:graphic>
          <a:graphicData uri="http://schemas.openxmlformats.org/drawingml/2006/table">
            <a:tbl>
              <a:tblPr/>
              <a:tblGrid>
                <a:gridCol w="3657600"/>
                <a:gridCol w="544513"/>
                <a:gridCol w="3903662"/>
              </a:tblGrid>
              <a:tr h="384175">
                <a:tc>
                  <a:txBody>
                    <a:bodyPr/>
                    <a:lstStyle/>
                    <a:p>
                      <a:pPr marL="0" marR="0" lvl="1" indent="0" algn="ctr" defTabSz="914400" rtl="0" eaLnBrk="1" fontAlgn="base" latinLnBrk="0" hangingPunct="1">
                        <a:lnSpc>
                          <a:spcPct val="115000"/>
                        </a:lnSpc>
                        <a:spcBef>
                          <a:spcPct val="0"/>
                        </a:spcBef>
                        <a:spcAft>
                          <a:spcPct val="0"/>
                        </a:spcAft>
                        <a:buClrTx/>
                        <a:buSzTx/>
                        <a:buFontTx/>
                        <a:buNone/>
                        <a:tabLst/>
                      </a:pPr>
                      <a:r>
                        <a:rPr kumimoji="0" lang="ru-RU" sz="1100" b="1" i="0" u="none" strike="noStrike" cap="none" normalizeH="0" baseline="0" dirty="0" smtClean="0">
                          <a:ln>
                            <a:noFill/>
                          </a:ln>
                          <a:solidFill>
                            <a:srgbClr val="FFFFFF"/>
                          </a:solidFill>
                          <a:effectLst/>
                          <a:latin typeface="Calibri" pitchFamily="34" charset="0"/>
                        </a:rPr>
                        <a:t>Наименование показателя</a:t>
                      </a:r>
                      <a:endParaRPr kumimoji="0" lang="ru-RU" sz="11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3327" marR="332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472C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b="1" i="0" u="none" strike="noStrike" cap="none" normalizeH="0" baseline="0" smtClean="0">
                          <a:ln>
                            <a:noFill/>
                          </a:ln>
                          <a:solidFill>
                            <a:srgbClr val="FFFFFF"/>
                          </a:solidFill>
                          <a:effectLst/>
                          <a:latin typeface="Calibri" pitchFamily="34" charset="0"/>
                        </a:rPr>
                        <a:t>Код строки</a:t>
                      </a:r>
                      <a:endParaRPr kumimoji="0" lang="ru-RU" sz="1100" b="1" i="0" u="none" strike="noStrike" cap="none" normalizeH="0" baseline="0" smtClean="0">
                        <a:ln>
                          <a:noFill/>
                        </a:ln>
                        <a:solidFill>
                          <a:srgbClr val="FFFFFF"/>
                        </a:solidFill>
                        <a:effectLst/>
                        <a:latin typeface="Times New Roman" pitchFamily="18" charset="0"/>
                        <a:cs typeface="Times New Roman" pitchFamily="18" charset="0"/>
                      </a:endParaRPr>
                    </a:p>
                  </a:txBody>
                  <a:tcPr marL="3327" marR="332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472C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1100" b="1" i="0" u="none" strike="noStrike" cap="none" normalizeH="0" baseline="0" smtClean="0">
                        <a:ln>
                          <a:noFill/>
                        </a:ln>
                        <a:solidFill>
                          <a:srgbClr val="FFFFFF"/>
                        </a:solidFill>
                        <a:effectLst/>
                        <a:latin typeface="Times New Roman" pitchFamily="18" charset="0"/>
                        <a:cs typeface="Times New Roman" pitchFamily="18" charset="0"/>
                      </a:endParaRPr>
                    </a:p>
                  </a:txBody>
                  <a:tcPr marL="3327" marR="332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472C4"/>
                    </a:solidFill>
                  </a:tcPr>
                </a:tc>
              </a:tr>
              <a:tr h="573088">
                <a:tc>
                  <a:txBody>
                    <a:bodyPr/>
                    <a:lstStyle/>
                    <a:p>
                      <a:pPr marL="85725" marR="0" lvl="1" indent="0" algn="l" defTabSz="914400" rtl="0" eaLnBrk="1" fontAlgn="base" latinLnBrk="0" hangingPunct="1">
                        <a:lnSpc>
                          <a:spcPct val="115000"/>
                        </a:lnSpc>
                        <a:spcBef>
                          <a:spcPct val="0"/>
                        </a:spcBef>
                        <a:spcAft>
                          <a:spcPct val="0"/>
                        </a:spcAft>
                        <a:buClrTx/>
                        <a:buSzTx/>
                        <a:buFontTx/>
                        <a:buNone/>
                        <a:tabLst/>
                      </a:pPr>
                      <a:r>
                        <a:rPr kumimoji="0" lang="ru-RU" sz="1100" b="1" i="0" u="none" strike="noStrike" cap="none" normalizeH="0" baseline="0" smtClean="0">
                          <a:ln>
                            <a:noFill/>
                          </a:ln>
                          <a:solidFill>
                            <a:srgbClr val="FFFFFF"/>
                          </a:solidFill>
                          <a:effectLst/>
                          <a:latin typeface="Calibri" pitchFamily="34" charset="0"/>
                        </a:rPr>
                        <a:t>Выручка от реализации продукции, товаров, работ, услуг</a:t>
                      </a:r>
                      <a:endParaRPr kumimoji="0" lang="ru-RU" sz="1100" b="1" i="0" u="none" strike="noStrike" cap="none" normalizeH="0" baseline="0" smtClean="0">
                        <a:ln>
                          <a:noFill/>
                        </a:ln>
                        <a:solidFill>
                          <a:srgbClr val="FFFFFF"/>
                        </a:solidFill>
                        <a:effectLst/>
                        <a:latin typeface="Times New Roman" pitchFamily="18" charset="0"/>
                        <a:cs typeface="Times New Roman" pitchFamily="18" charset="0"/>
                      </a:endParaRPr>
                    </a:p>
                  </a:txBody>
                  <a:tcPr marL="3327" marR="332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472C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b="0" i="0" u="none" strike="noStrike" cap="none" normalizeH="0" baseline="0" smtClean="0">
                          <a:ln>
                            <a:noFill/>
                          </a:ln>
                          <a:solidFill>
                            <a:srgbClr val="04105A"/>
                          </a:solidFill>
                          <a:effectLst/>
                          <a:latin typeface="Calibri" pitchFamily="34" charset="0"/>
                        </a:rPr>
                        <a:t>01</a:t>
                      </a:r>
                      <a:endParaRPr kumimoji="0" lang="ru-RU" sz="1100" b="0" i="0" u="none" strike="noStrike" cap="none" normalizeH="0" baseline="0" smtClean="0">
                        <a:ln>
                          <a:noFill/>
                        </a:ln>
                        <a:solidFill>
                          <a:srgbClr val="04105A"/>
                        </a:solidFill>
                        <a:effectLst/>
                        <a:latin typeface="Times New Roman" pitchFamily="18" charset="0"/>
                        <a:cs typeface="Times New Roman" pitchFamily="18" charset="0"/>
                      </a:endParaRPr>
                    </a:p>
                  </a:txBody>
                  <a:tcPr marL="3327" marR="332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100" b="0" i="0" u="none" strike="noStrike" cap="none" normalizeH="0" baseline="0" dirty="0" smtClean="0">
                          <a:ln>
                            <a:noFill/>
                          </a:ln>
                          <a:solidFill>
                            <a:srgbClr val="04105A"/>
                          </a:solidFill>
                          <a:effectLst/>
                          <a:latin typeface="Calibri" pitchFamily="34" charset="0"/>
                          <a:cs typeface="Times New Roman" pitchFamily="18" charset="0"/>
                        </a:rPr>
                        <a:t>Отражаются данные </a:t>
                      </a:r>
                      <a:r>
                        <a:rPr kumimoji="0" lang="ru-RU" sz="1100" b="0" i="0" u="none" strike="noStrike" kern="1200" cap="none" normalizeH="0" baseline="0" dirty="0" smtClean="0">
                          <a:ln>
                            <a:noFill/>
                          </a:ln>
                          <a:solidFill>
                            <a:srgbClr val="04105A"/>
                          </a:solidFill>
                          <a:effectLst/>
                          <a:latin typeface="Calibri" pitchFamily="34" charset="0"/>
                          <a:ea typeface="+mn-ea"/>
                          <a:cs typeface="+mn-cs"/>
                        </a:rPr>
                        <a:t>кредита субсчета</a:t>
                      </a:r>
                      <a:r>
                        <a:rPr kumimoji="0" lang="en-US" sz="1100" b="0" i="0" u="none" strike="noStrike" kern="1200" cap="none" normalizeH="0" baseline="0" dirty="0" smtClean="0">
                          <a:ln>
                            <a:noFill/>
                          </a:ln>
                          <a:solidFill>
                            <a:srgbClr val="04105A"/>
                          </a:solidFill>
                          <a:effectLst/>
                          <a:latin typeface="Calibri" pitchFamily="34" charset="0"/>
                          <a:ea typeface="+mn-ea"/>
                          <a:cs typeface="+mn-cs"/>
                        </a:rPr>
                        <a:t> </a:t>
                      </a:r>
                      <a:r>
                        <a:rPr kumimoji="0" lang="ru-RU" sz="1100" b="0" i="0" u="none" strike="noStrike" kern="1200" cap="none" normalizeH="0" baseline="0" dirty="0" smtClean="0">
                          <a:ln>
                            <a:noFill/>
                          </a:ln>
                          <a:solidFill>
                            <a:srgbClr val="04105A"/>
                          </a:solidFill>
                          <a:effectLst/>
                          <a:latin typeface="Calibri" pitchFamily="34" charset="0"/>
                          <a:ea typeface="+mn-ea"/>
                          <a:cs typeface="+mn-cs"/>
                        </a:rPr>
                        <a:t>90-1 </a:t>
                      </a:r>
                      <a:r>
                        <a:rPr kumimoji="0" lang="ru-RU" sz="1100" b="0" i="0" u="none" strike="noStrike" cap="none" normalizeH="0" baseline="0" dirty="0" smtClean="0">
                          <a:ln>
                            <a:noFill/>
                          </a:ln>
                          <a:solidFill>
                            <a:srgbClr val="04105A"/>
                          </a:solidFill>
                          <a:effectLst/>
                          <a:latin typeface="Calibri" pitchFamily="34" charset="0"/>
                        </a:rPr>
                        <a:t>«Выручка от реализации продукции, товаров, работ, услуг».</a:t>
                      </a:r>
                    </a:p>
                    <a:p>
                      <a:pPr marL="0" marR="0" lvl="0" indent="0" algn="l" defTabSz="914400" rtl="0" eaLnBrk="1" fontAlgn="base" latinLnBrk="0" hangingPunct="1">
                        <a:lnSpc>
                          <a:spcPct val="115000"/>
                        </a:lnSpc>
                        <a:spcBef>
                          <a:spcPct val="0"/>
                        </a:spcBef>
                        <a:spcAft>
                          <a:spcPct val="0"/>
                        </a:spcAft>
                        <a:buClrTx/>
                        <a:buSzTx/>
                        <a:buFontTx/>
                        <a:buNone/>
                        <a:tabLst/>
                      </a:pPr>
                      <a:r>
                        <a:rPr kumimoji="0" lang="ru-RU" sz="1100" b="1" i="0" u="none" strike="noStrike" cap="none" normalizeH="0" baseline="0" dirty="0" smtClean="0">
                          <a:ln>
                            <a:noFill/>
                          </a:ln>
                          <a:solidFill>
                            <a:srgbClr val="CC0066"/>
                          </a:solidFill>
                          <a:effectLst/>
                          <a:latin typeface="Calibri" pitchFamily="34" charset="0"/>
                        </a:rPr>
                        <a:t>Счет 91 «Прочие доходы и расходы» НЕ ОТРАЖАЕТСЯ</a:t>
                      </a:r>
                      <a:endParaRPr kumimoji="0" lang="ru-RU" sz="1100" b="1" i="0" u="none" strike="noStrike" cap="none" normalizeH="0" baseline="0" dirty="0" smtClean="0">
                        <a:ln>
                          <a:noFill/>
                        </a:ln>
                        <a:solidFill>
                          <a:srgbClr val="CC0066"/>
                        </a:solidFill>
                        <a:effectLst/>
                        <a:latin typeface="Calibri" pitchFamily="34" charset="0"/>
                        <a:cs typeface="Times New Roman" pitchFamily="18" charset="0"/>
                      </a:endParaRPr>
                    </a:p>
                  </a:txBody>
                  <a:tcPr marL="3327" marR="332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r>
              <a:tr h="763588">
                <a:tc>
                  <a:txBody>
                    <a:bodyPr/>
                    <a:lstStyle/>
                    <a:p>
                      <a:pPr marL="85725" marR="0" lvl="1" indent="0" algn="l" defTabSz="914400" rtl="0" eaLnBrk="1" fontAlgn="base" latinLnBrk="0" hangingPunct="1">
                        <a:lnSpc>
                          <a:spcPct val="115000"/>
                        </a:lnSpc>
                        <a:spcBef>
                          <a:spcPts val="600"/>
                        </a:spcBef>
                        <a:spcAft>
                          <a:spcPct val="0"/>
                        </a:spcAft>
                        <a:buClrTx/>
                        <a:buSzTx/>
                        <a:buFontTx/>
                        <a:buNone/>
                        <a:tabLst/>
                      </a:pPr>
                      <a:r>
                        <a:rPr kumimoji="0" lang="ru-RU" sz="1100" b="1" i="0" u="none" strike="noStrike" cap="none" normalizeH="0" baseline="0" smtClean="0">
                          <a:ln>
                            <a:noFill/>
                          </a:ln>
                          <a:solidFill>
                            <a:srgbClr val="FFFFFF"/>
                          </a:solidFill>
                          <a:effectLst/>
                          <a:latin typeface="Calibri" pitchFamily="34" charset="0"/>
                        </a:rPr>
                        <a:t>Начисленный налог на добавленную стоимость, исчисляемый из выручки от реализации продукции, товаров, работ, услуг</a:t>
                      </a:r>
                      <a:endParaRPr kumimoji="0" lang="ru-RU" sz="1100" b="1" i="0" u="none" strike="noStrike" cap="none" normalizeH="0" baseline="0" smtClean="0">
                        <a:ln>
                          <a:noFill/>
                        </a:ln>
                        <a:solidFill>
                          <a:srgbClr val="FFFFFF"/>
                        </a:solidFill>
                        <a:effectLst/>
                        <a:latin typeface="Times New Roman" pitchFamily="18" charset="0"/>
                        <a:cs typeface="Times New Roman" pitchFamily="18" charset="0"/>
                      </a:endParaRPr>
                    </a:p>
                  </a:txBody>
                  <a:tcPr marL="3327" marR="332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472C4"/>
                    </a:solidFill>
                  </a:tcPr>
                </a:tc>
                <a:tc>
                  <a:txBody>
                    <a:bodyPr/>
                    <a:lstStyle/>
                    <a:p>
                      <a:pPr marL="0" marR="0" lvl="0" indent="0" algn="ctr" defTabSz="914400" rtl="0" eaLnBrk="1" fontAlgn="base" latinLnBrk="0" hangingPunct="1">
                        <a:lnSpc>
                          <a:spcPct val="115000"/>
                        </a:lnSpc>
                        <a:spcBef>
                          <a:spcPts val="600"/>
                        </a:spcBef>
                        <a:spcAft>
                          <a:spcPct val="0"/>
                        </a:spcAft>
                        <a:buClrTx/>
                        <a:buSzTx/>
                        <a:buFontTx/>
                        <a:buNone/>
                        <a:tabLst/>
                      </a:pPr>
                      <a:r>
                        <a:rPr kumimoji="0" lang="ru-RU" sz="1100" b="0" i="0" u="none" strike="noStrike" cap="none" normalizeH="0" baseline="0" smtClean="0">
                          <a:ln>
                            <a:noFill/>
                          </a:ln>
                          <a:solidFill>
                            <a:srgbClr val="04105A"/>
                          </a:solidFill>
                          <a:effectLst/>
                          <a:latin typeface="Calibri" pitchFamily="34" charset="0"/>
                        </a:rPr>
                        <a:t>15</a:t>
                      </a:r>
                      <a:endParaRPr kumimoji="0" lang="ru-RU" sz="1100" b="0" i="0" u="none" strike="noStrike" cap="none" normalizeH="0" baseline="0" smtClean="0">
                        <a:ln>
                          <a:noFill/>
                        </a:ln>
                        <a:solidFill>
                          <a:srgbClr val="04105A"/>
                        </a:solidFill>
                        <a:effectLst/>
                        <a:latin typeface="Times New Roman" pitchFamily="18" charset="0"/>
                        <a:cs typeface="Times New Roman" pitchFamily="18" charset="0"/>
                      </a:endParaRPr>
                    </a:p>
                  </a:txBody>
                  <a:tcPr marL="3327" marR="332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100" b="0" i="0" u="none" strike="noStrike" cap="none" normalizeH="0" baseline="0" dirty="0" smtClean="0">
                          <a:ln>
                            <a:noFill/>
                          </a:ln>
                          <a:solidFill>
                            <a:srgbClr val="04105A"/>
                          </a:solidFill>
                          <a:effectLst/>
                          <a:latin typeface="Calibri" pitchFamily="34" charset="0"/>
                          <a:cs typeface="Times New Roman" pitchFamily="18" charset="0"/>
                        </a:rPr>
                        <a:t>Отражается </a:t>
                      </a:r>
                      <a:r>
                        <a:rPr kumimoji="0" lang="ru-RU" sz="1100" b="1" i="0" u="none" strike="noStrike" cap="none" normalizeH="0" baseline="0" dirty="0" smtClean="0">
                          <a:ln>
                            <a:noFill/>
                          </a:ln>
                          <a:solidFill>
                            <a:srgbClr val="04105A"/>
                          </a:solidFill>
                          <a:effectLst/>
                          <a:latin typeface="Calibri" pitchFamily="34" charset="0"/>
                          <a:cs typeface="Times New Roman" pitchFamily="18" charset="0"/>
                        </a:rPr>
                        <a:t>начисленный </a:t>
                      </a:r>
                      <a:r>
                        <a:rPr kumimoji="0" lang="ru-RU" sz="1100" b="0" i="0" u="none" strike="noStrike" cap="none" normalizeH="0" baseline="0" dirty="0" smtClean="0">
                          <a:ln>
                            <a:noFill/>
                          </a:ln>
                          <a:solidFill>
                            <a:srgbClr val="04105A"/>
                          </a:solidFill>
                          <a:effectLst/>
                          <a:latin typeface="Calibri" pitchFamily="34" charset="0"/>
                          <a:cs typeface="Times New Roman" pitchFamily="18" charset="0"/>
                        </a:rPr>
                        <a:t>НДС по данным дебета субсчета бухгалтерского учета 90-2 «Налог на добавленную стоимость, исчисляемый из выручки от реализации продукции, товаров, работ, услуг».</a:t>
                      </a:r>
                    </a:p>
                    <a:p>
                      <a:pPr marL="0" marR="0" lvl="0" indent="0" algn="l" defTabSz="914400" rtl="0" eaLnBrk="1" fontAlgn="base" latinLnBrk="0" hangingPunct="1">
                        <a:lnSpc>
                          <a:spcPct val="115000"/>
                        </a:lnSpc>
                        <a:spcBef>
                          <a:spcPct val="0"/>
                        </a:spcBef>
                        <a:spcAft>
                          <a:spcPct val="0"/>
                        </a:spcAft>
                        <a:buClrTx/>
                        <a:buSzTx/>
                        <a:buFontTx/>
                        <a:buNone/>
                        <a:tabLst/>
                      </a:pPr>
                      <a:r>
                        <a:rPr kumimoji="0" lang="ru-RU" sz="1100" b="1" i="0" u="none" strike="noStrike" cap="none" normalizeH="0" baseline="0" dirty="0" smtClean="0">
                          <a:ln>
                            <a:noFill/>
                          </a:ln>
                          <a:solidFill>
                            <a:srgbClr val="CC0066"/>
                          </a:solidFill>
                          <a:effectLst/>
                          <a:latin typeface="Calibri" pitchFamily="34" charset="0"/>
                          <a:cs typeface="Times New Roman" pitchFamily="18" charset="0"/>
                        </a:rPr>
                        <a:t>Не заполняют организации, освобожденные от НДС согласно Налоговому кодексу.</a:t>
                      </a:r>
                    </a:p>
                  </a:txBody>
                  <a:tcPr marL="3327" marR="332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r>
              <a:tr h="1139825">
                <a:tc>
                  <a:txBody>
                    <a:bodyPr/>
                    <a:lstStyle/>
                    <a:p>
                      <a:pPr marL="0" marR="0" lvl="1" indent="0" algn="l" defTabSz="914400" rtl="0" eaLnBrk="1" fontAlgn="base" latinLnBrk="0" hangingPunct="1">
                        <a:lnSpc>
                          <a:spcPct val="115000"/>
                        </a:lnSpc>
                        <a:spcBef>
                          <a:spcPts val="600"/>
                        </a:spcBef>
                        <a:spcAft>
                          <a:spcPct val="0"/>
                        </a:spcAft>
                        <a:buClrTx/>
                        <a:buSzTx/>
                        <a:buFontTx/>
                        <a:buNone/>
                        <a:tabLst/>
                      </a:pPr>
                      <a:r>
                        <a:rPr kumimoji="0" lang="ru-RU" sz="1100" b="1" i="0" u="none" strike="noStrike" cap="none" normalizeH="0" baseline="0" smtClean="0">
                          <a:ln>
                            <a:noFill/>
                          </a:ln>
                          <a:solidFill>
                            <a:srgbClr val="FFFFFF"/>
                          </a:solidFill>
                          <a:effectLst/>
                          <a:latin typeface="Calibri" pitchFamily="34" charset="0"/>
                        </a:rPr>
                        <a:t>Прочие налоги и сборы, исчисляемые из выручки от реализации продукции, товаров, работ, услуг</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472C4"/>
                    </a:solidFill>
                  </a:tcPr>
                </a:tc>
                <a:tc>
                  <a:txBody>
                    <a:bodyPr/>
                    <a:lstStyle/>
                    <a:p>
                      <a:pPr marL="0" marR="0" lvl="0" indent="0" algn="ctr" defTabSz="914400" rtl="0" eaLnBrk="1" fontAlgn="base" latinLnBrk="0" hangingPunct="1">
                        <a:lnSpc>
                          <a:spcPct val="115000"/>
                        </a:lnSpc>
                        <a:spcBef>
                          <a:spcPts val="600"/>
                        </a:spcBef>
                        <a:spcAft>
                          <a:spcPct val="0"/>
                        </a:spcAft>
                        <a:buClrTx/>
                        <a:buSzTx/>
                        <a:buFontTx/>
                        <a:buNone/>
                        <a:tabLst/>
                      </a:pPr>
                      <a:r>
                        <a:rPr kumimoji="0" lang="ru-RU" sz="1100" b="0" i="0" u="none" strike="noStrike" cap="none" normalizeH="0" baseline="0" smtClean="0">
                          <a:ln>
                            <a:noFill/>
                          </a:ln>
                          <a:solidFill>
                            <a:srgbClr val="04105A"/>
                          </a:solidFill>
                          <a:effectLst/>
                          <a:latin typeface="Calibri" pitchFamily="34" charset="0"/>
                        </a:rPr>
                        <a:t>16</a:t>
                      </a:r>
                    </a:p>
                  </a:txBody>
                  <a:tcPr marL="3327" marR="332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100" b="0" i="0" u="none" strike="noStrike" cap="none" normalizeH="0" baseline="0" dirty="0" smtClean="0">
                          <a:ln>
                            <a:noFill/>
                          </a:ln>
                          <a:solidFill>
                            <a:srgbClr val="04105A"/>
                          </a:solidFill>
                          <a:effectLst/>
                          <a:latin typeface="Calibri" pitchFamily="34" charset="0"/>
                          <a:cs typeface="Times New Roman" pitchFamily="18" charset="0"/>
                        </a:rPr>
                        <a:t>Отражаются данные дебета субсчета бухгалтерского учета 90-3 «Прочие налоги и сборы, исчисляемые из выручки от реализации продукции, товаров, работ, услуг».</a:t>
                      </a:r>
                    </a:p>
                    <a:p>
                      <a:pPr marL="0" marR="0" lvl="0" indent="0" algn="l" defTabSz="914400" rtl="0" eaLnBrk="1" fontAlgn="base" latinLnBrk="0" hangingPunct="1">
                        <a:lnSpc>
                          <a:spcPts val="1400"/>
                        </a:lnSpc>
                        <a:spcBef>
                          <a:spcPct val="0"/>
                        </a:spcBef>
                        <a:spcAft>
                          <a:spcPct val="0"/>
                        </a:spcAft>
                        <a:buClrTx/>
                        <a:buSzTx/>
                        <a:buFontTx/>
                        <a:buNone/>
                        <a:tabLst/>
                      </a:pPr>
                      <a:r>
                        <a:rPr kumimoji="0" lang="ru-RU" sz="1100" b="1" i="0" u="none" strike="noStrike" cap="none" normalizeH="0" baseline="0" dirty="0" smtClean="0">
                          <a:ln>
                            <a:noFill/>
                          </a:ln>
                          <a:solidFill>
                            <a:srgbClr val="CC0066"/>
                          </a:solidFill>
                          <a:effectLst/>
                          <a:latin typeface="Calibri" pitchFamily="34" charset="0"/>
                          <a:cs typeface="Times New Roman" pitchFamily="18" charset="0"/>
                        </a:rPr>
                        <a:t>НДС  и прочие налоги из прибыли в данной строке </a:t>
                      </a:r>
                      <a:br>
                        <a:rPr kumimoji="0" lang="ru-RU" sz="1100" b="1" i="0" u="none" strike="noStrike" cap="none" normalizeH="0" baseline="0" dirty="0" smtClean="0">
                          <a:ln>
                            <a:noFill/>
                          </a:ln>
                          <a:solidFill>
                            <a:srgbClr val="CC0066"/>
                          </a:solidFill>
                          <a:effectLst/>
                          <a:latin typeface="Calibri" pitchFamily="34" charset="0"/>
                          <a:cs typeface="Times New Roman" pitchFamily="18" charset="0"/>
                        </a:rPr>
                      </a:br>
                      <a:r>
                        <a:rPr kumimoji="0" lang="ru-RU" sz="1100" b="1" i="0" u="sng" strike="noStrike" cap="none" normalizeH="0" baseline="0" dirty="0" smtClean="0">
                          <a:ln>
                            <a:noFill/>
                          </a:ln>
                          <a:solidFill>
                            <a:srgbClr val="CC0066"/>
                          </a:solidFill>
                          <a:effectLst/>
                          <a:latin typeface="Calibri" pitchFamily="34" charset="0"/>
                          <a:cs typeface="Times New Roman" pitchFamily="18" charset="0"/>
                        </a:rPr>
                        <a:t>НЕ ОТРАЖАЮТСЯ</a:t>
                      </a:r>
                    </a:p>
                  </a:txBody>
                  <a:tcPr marL="3327" marR="332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r>
              <a:tr h="766763">
                <a:tc>
                  <a:txBody>
                    <a:bodyPr/>
                    <a:lstStyle/>
                    <a:p>
                      <a:pPr marL="85725" marR="0" lvl="1" indent="0" algn="l" defTabSz="914400" rtl="0" eaLnBrk="1" fontAlgn="base" latinLnBrk="0" hangingPunct="1">
                        <a:lnSpc>
                          <a:spcPct val="115000"/>
                        </a:lnSpc>
                        <a:spcBef>
                          <a:spcPts val="600"/>
                        </a:spcBef>
                        <a:spcAft>
                          <a:spcPct val="0"/>
                        </a:spcAft>
                        <a:buClrTx/>
                        <a:buSzTx/>
                        <a:buFontTx/>
                        <a:buNone/>
                        <a:tabLst/>
                      </a:pPr>
                      <a:r>
                        <a:rPr kumimoji="0" lang="ru-RU" sz="1100" b="1" i="0" u="none" strike="noStrike" cap="none" normalizeH="0" baseline="0" smtClean="0">
                          <a:ln>
                            <a:noFill/>
                          </a:ln>
                          <a:solidFill>
                            <a:srgbClr val="FFFFFF"/>
                          </a:solidFill>
                          <a:effectLst/>
                          <a:latin typeface="Calibri" pitchFamily="34" charset="0"/>
                        </a:rPr>
                        <a:t>Себестоимость реализованной продукции, товаров, работ, услуг</a:t>
                      </a:r>
                      <a:endParaRPr kumimoji="0" lang="ru-RU" sz="1100" b="1" i="0" u="none" strike="noStrike" cap="none" normalizeH="0" baseline="0" smtClean="0">
                        <a:ln>
                          <a:noFill/>
                        </a:ln>
                        <a:solidFill>
                          <a:srgbClr val="FFFFFF"/>
                        </a:solidFill>
                        <a:effectLst/>
                        <a:latin typeface="Times New Roman" pitchFamily="18" charset="0"/>
                        <a:cs typeface="Times New Roman" pitchFamily="18" charset="0"/>
                      </a:endParaRPr>
                    </a:p>
                  </a:txBody>
                  <a:tcPr marL="3327" marR="332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472C4"/>
                    </a:solidFill>
                  </a:tcPr>
                </a:tc>
                <a:tc>
                  <a:txBody>
                    <a:bodyPr/>
                    <a:lstStyle/>
                    <a:p>
                      <a:pPr marL="0" marR="0" lvl="0" indent="0" algn="ctr" defTabSz="914400" rtl="0" eaLnBrk="1" fontAlgn="base" latinLnBrk="0" hangingPunct="1">
                        <a:lnSpc>
                          <a:spcPct val="115000"/>
                        </a:lnSpc>
                        <a:spcBef>
                          <a:spcPts val="600"/>
                        </a:spcBef>
                        <a:spcAft>
                          <a:spcPct val="0"/>
                        </a:spcAft>
                        <a:buClrTx/>
                        <a:buSzTx/>
                        <a:buFontTx/>
                        <a:buNone/>
                        <a:tabLst/>
                      </a:pPr>
                      <a:r>
                        <a:rPr kumimoji="0" lang="ru-RU" sz="1100" b="0" i="0" u="none" strike="noStrike" cap="none" normalizeH="0" baseline="0" smtClean="0">
                          <a:ln>
                            <a:noFill/>
                          </a:ln>
                          <a:solidFill>
                            <a:srgbClr val="04105A"/>
                          </a:solidFill>
                          <a:effectLst/>
                          <a:latin typeface="Calibri" pitchFamily="34" charset="0"/>
                        </a:rPr>
                        <a:t>18</a:t>
                      </a:r>
                      <a:endParaRPr kumimoji="0" lang="ru-RU" sz="1100" b="0" i="0" u="none" strike="noStrike" cap="none" normalizeH="0" baseline="0" smtClean="0">
                        <a:ln>
                          <a:noFill/>
                        </a:ln>
                        <a:solidFill>
                          <a:srgbClr val="04105A"/>
                        </a:solidFill>
                        <a:effectLst/>
                        <a:latin typeface="Times New Roman" pitchFamily="18" charset="0"/>
                        <a:cs typeface="Times New Roman" pitchFamily="18" charset="0"/>
                      </a:endParaRPr>
                    </a:p>
                  </a:txBody>
                  <a:tcPr marL="3327" marR="332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0" marR="0" lvl="0" indent="0" algn="l" defTabSz="914400" rtl="0" eaLnBrk="1" fontAlgn="base" latinLnBrk="0" hangingPunct="1">
                        <a:lnSpc>
                          <a:spcPct val="115000"/>
                        </a:lnSpc>
                        <a:spcBef>
                          <a:spcPts val="600"/>
                        </a:spcBef>
                        <a:spcAft>
                          <a:spcPct val="0"/>
                        </a:spcAft>
                        <a:buClrTx/>
                        <a:buSzTx/>
                        <a:buFontTx/>
                        <a:buNone/>
                        <a:tabLst/>
                      </a:pPr>
                      <a:r>
                        <a:rPr kumimoji="0" lang="ru-RU" sz="1100" b="0" i="0" u="none" strike="noStrike" cap="none" normalizeH="0" baseline="0" dirty="0" smtClean="0">
                          <a:ln>
                            <a:noFill/>
                          </a:ln>
                          <a:solidFill>
                            <a:srgbClr val="000000"/>
                          </a:solidFill>
                          <a:effectLst/>
                          <a:latin typeface="Calibri" pitchFamily="34" charset="0"/>
                        </a:rPr>
                        <a:t> </a:t>
                      </a:r>
                      <a:r>
                        <a:rPr kumimoji="0" lang="ru-RU" sz="1100" b="1" i="0" u="none" strike="noStrike" kern="1200" cap="none" normalizeH="0" baseline="0" dirty="0" smtClean="0">
                          <a:ln>
                            <a:noFill/>
                          </a:ln>
                          <a:solidFill>
                            <a:srgbClr val="04105A"/>
                          </a:solidFill>
                          <a:effectLst/>
                          <a:latin typeface="Calibri" pitchFamily="34" charset="0"/>
                          <a:ea typeface="+mn-ea"/>
                          <a:cs typeface="+mn-cs"/>
                        </a:rPr>
                        <a:t>Отражается сумма </a:t>
                      </a:r>
                      <a:r>
                        <a:rPr kumimoji="0" lang="ru-RU" sz="1100" b="1" i="0" u="none" strike="noStrike" cap="none" normalizeH="0" baseline="0" dirty="0" smtClean="0">
                          <a:ln>
                            <a:noFill/>
                          </a:ln>
                          <a:solidFill>
                            <a:srgbClr val="04105A"/>
                          </a:solidFill>
                          <a:effectLst/>
                          <a:latin typeface="Calibri" pitchFamily="34" charset="0"/>
                        </a:rPr>
                        <a:t>данных </a:t>
                      </a:r>
                      <a:r>
                        <a:rPr kumimoji="0" lang="ru-RU" sz="1100" b="0" i="0" u="none" strike="noStrike" cap="none" normalizeH="0" baseline="0" dirty="0" smtClean="0">
                          <a:ln>
                            <a:noFill/>
                          </a:ln>
                          <a:solidFill>
                            <a:srgbClr val="04105A"/>
                          </a:solidFill>
                          <a:effectLst/>
                          <a:latin typeface="Calibri" pitchFamily="34" charset="0"/>
                        </a:rPr>
                        <a:t>дебета субсчетов бухгалтерского учета 90-4 «Себестоимость реализованной продукции, товаров, работ, услуг», 90-5 «Управленческие расходы», 90-6 «Расходы на реализацию».</a:t>
                      </a:r>
                      <a:endParaRPr kumimoji="0" lang="ru-RU" sz="1100" b="0" i="0" u="none" strike="noStrike" cap="none" normalizeH="0" baseline="0" dirty="0" smtClean="0">
                        <a:ln>
                          <a:noFill/>
                        </a:ln>
                        <a:solidFill>
                          <a:srgbClr val="04105A"/>
                        </a:solidFill>
                        <a:effectLst/>
                        <a:latin typeface="Times New Roman" pitchFamily="18" charset="0"/>
                        <a:cs typeface="Times New Roman" pitchFamily="18" charset="0"/>
                      </a:endParaRPr>
                    </a:p>
                  </a:txBody>
                  <a:tcPr marL="3327" marR="332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r>
            </a:tbl>
          </a:graphicData>
        </a:graphic>
      </p:graphicFrame>
      <p:sp>
        <p:nvSpPr>
          <p:cNvPr id="6" name="Заголовок 1"/>
          <p:cNvSpPr txBox="1">
            <a:spLocks/>
          </p:cNvSpPr>
          <p:nvPr/>
        </p:nvSpPr>
        <p:spPr>
          <a:xfrm>
            <a:off x="428625" y="4768850"/>
            <a:ext cx="9144000" cy="427038"/>
          </a:xfrm>
          <a:prstGeom prst="rect">
            <a:avLst/>
          </a:prstGeom>
        </p:spPr>
        <p:txBody>
          <a:bodyPr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endParaRPr lang="ru-RU" sz="3200" u="sng" dirty="0">
              <a:solidFill>
                <a:srgbClr val="CC0066"/>
              </a:solidFill>
            </a:endParaRPr>
          </a:p>
        </p:txBody>
      </p:sp>
      <p:sp>
        <p:nvSpPr>
          <p:cNvPr id="17437" name="Прямоугольник 6"/>
          <p:cNvSpPr>
            <a:spLocks noChangeArrowheads="1"/>
          </p:cNvSpPr>
          <p:nvPr/>
        </p:nvSpPr>
        <p:spPr bwMode="auto">
          <a:xfrm>
            <a:off x="654050" y="5195888"/>
            <a:ext cx="8489950" cy="1200150"/>
          </a:xfrm>
          <a:prstGeom prst="rect">
            <a:avLst/>
          </a:prstGeom>
          <a:noFill/>
          <a:ln w="9525">
            <a:noFill/>
            <a:miter lim="800000"/>
            <a:headEnd/>
            <a:tailEnd/>
          </a:ln>
        </p:spPr>
        <p:txBody>
          <a:bodyPr>
            <a:spAutoFit/>
          </a:bodyPr>
          <a:lstStyle/>
          <a:p>
            <a:pPr indent="447675" algn="ctr"/>
            <a:r>
              <a:rPr lang="ru-RU" b="1" dirty="0">
                <a:solidFill>
                  <a:srgbClr val="04105A"/>
                </a:solidFill>
                <a:latin typeface="Calibri" pitchFamily="34" charset="0"/>
              </a:rPr>
              <a:t>Организации осуществляющие строительные (проектные) работы </a:t>
            </a:r>
            <a:r>
              <a:rPr lang="ru-RU" dirty="0">
                <a:solidFill>
                  <a:srgbClr val="04105A"/>
                </a:solidFill>
                <a:latin typeface="Calibri" pitchFamily="34" charset="0"/>
              </a:rPr>
              <a:t>по </a:t>
            </a:r>
            <a:br>
              <a:rPr lang="ru-RU" dirty="0">
                <a:solidFill>
                  <a:srgbClr val="04105A"/>
                </a:solidFill>
                <a:latin typeface="Calibri" pitchFamily="34" charset="0"/>
              </a:rPr>
            </a:br>
            <a:r>
              <a:rPr lang="ru-RU" dirty="0">
                <a:solidFill>
                  <a:srgbClr val="04105A"/>
                </a:solidFill>
                <a:latin typeface="Calibri" pitchFamily="34" charset="0"/>
              </a:rPr>
              <a:t>строкам 01, 15, 16 и 18 </a:t>
            </a:r>
            <a:r>
              <a:rPr lang="ru-RU" dirty="0" smtClean="0">
                <a:solidFill>
                  <a:srgbClr val="04105A"/>
                </a:solidFill>
                <a:latin typeface="Calibri" pitchFamily="34" charset="0"/>
              </a:rPr>
              <a:t>отражают </a:t>
            </a:r>
            <a:r>
              <a:rPr lang="ru-RU" dirty="0">
                <a:solidFill>
                  <a:srgbClr val="04105A"/>
                </a:solidFill>
                <a:latin typeface="Calibri" pitchFamily="34" charset="0"/>
              </a:rPr>
              <a:t>стоимость работ и услуг строительного характера (включая ремонтно-строительные, проектные), выполненных </a:t>
            </a:r>
            <a:br>
              <a:rPr lang="ru-RU" dirty="0">
                <a:solidFill>
                  <a:srgbClr val="04105A"/>
                </a:solidFill>
                <a:latin typeface="Calibri" pitchFamily="34" charset="0"/>
              </a:rPr>
            </a:br>
            <a:r>
              <a:rPr lang="ru-RU" b="1" u="sng" dirty="0">
                <a:solidFill>
                  <a:srgbClr val="04105A"/>
                </a:solidFill>
                <a:latin typeface="Calibri" pitchFamily="34" charset="0"/>
              </a:rPr>
              <a:t>собственными силами </a:t>
            </a:r>
            <a:r>
              <a:rPr lang="ru-RU" b="1" dirty="0">
                <a:solidFill>
                  <a:srgbClr val="CC0066"/>
                </a:solidFill>
                <a:latin typeface="Calibri" pitchFamily="34" charset="0"/>
              </a:rPr>
              <a:t>без учета субподряда</a:t>
            </a:r>
            <a:r>
              <a:rPr lang="ru-RU" dirty="0">
                <a:solidFill>
                  <a:srgbClr val="04105A"/>
                </a:solidFill>
                <a:latin typeface="Calibri" pitchFamily="34" charset="0"/>
              </a:rPr>
              <a:t>.</a:t>
            </a:r>
            <a:endParaRPr lang="ru-RU"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1190625" y="176213"/>
            <a:ext cx="7886700" cy="947737"/>
          </a:xfrm>
        </p:spPr>
        <p:txBody>
          <a:bodyPr/>
          <a:lstStyle/>
          <a:p>
            <a:pPr algn="ctr" eaLnBrk="1" hangingPunct="1"/>
            <a:r>
              <a:rPr lang="ru-RU" sz="2800" b="1" smtClean="0">
                <a:solidFill>
                  <a:srgbClr val="04105A"/>
                </a:solidFill>
              </a:rPr>
              <a:t>12-ф(прибыль) </a:t>
            </a:r>
            <a:br>
              <a:rPr lang="ru-RU" sz="2800" b="1" smtClean="0">
                <a:solidFill>
                  <a:srgbClr val="04105A"/>
                </a:solidFill>
              </a:rPr>
            </a:br>
            <a:r>
              <a:rPr lang="ru-RU" sz="2800" b="1" smtClean="0">
                <a:solidFill>
                  <a:srgbClr val="04105A"/>
                </a:solidFill>
              </a:rPr>
              <a:t>«Отчет о финансовых результатах»</a:t>
            </a:r>
          </a:p>
        </p:txBody>
      </p:sp>
      <p:graphicFrame>
        <p:nvGraphicFramePr>
          <p:cNvPr id="18469" name="Group 37"/>
          <p:cNvGraphicFramePr>
            <a:graphicFrameLocks noGrp="1"/>
          </p:cNvGraphicFramePr>
          <p:nvPr>
            <p:extLst>
              <p:ext uri="{D42A27DB-BD31-4B8C-83A1-F6EECF244321}">
                <p14:modId xmlns:p14="http://schemas.microsoft.com/office/powerpoint/2010/main" val="3682155115"/>
              </p:ext>
            </p:extLst>
          </p:nvPr>
        </p:nvGraphicFramePr>
        <p:xfrm>
          <a:off x="744537" y="1136033"/>
          <a:ext cx="8285163" cy="4927609"/>
        </p:xfrm>
        <a:graphic>
          <a:graphicData uri="http://schemas.openxmlformats.org/drawingml/2006/table">
            <a:tbl>
              <a:tblPr/>
              <a:tblGrid>
                <a:gridCol w="3360738"/>
                <a:gridCol w="533400"/>
                <a:gridCol w="4391025"/>
              </a:tblGrid>
              <a:tr h="404517">
                <a:tc>
                  <a:txBody>
                    <a:bodyPr/>
                    <a:lstStyle/>
                    <a:p>
                      <a:pPr marL="0" marR="0" lvl="1" indent="0" algn="ctr" defTabSz="914400" rtl="0" eaLnBrk="1" fontAlgn="base" latinLnBrk="0" hangingPunct="1">
                        <a:lnSpc>
                          <a:spcPct val="115000"/>
                        </a:lnSpc>
                        <a:spcBef>
                          <a:spcPct val="0"/>
                        </a:spcBef>
                        <a:spcAft>
                          <a:spcPct val="0"/>
                        </a:spcAft>
                        <a:buClrTx/>
                        <a:buSzTx/>
                        <a:buFontTx/>
                        <a:buNone/>
                        <a:tabLst/>
                      </a:pPr>
                      <a:r>
                        <a:rPr kumimoji="0" lang="ru-RU" sz="1100" b="1" i="0" u="none" strike="noStrike" cap="none" normalizeH="0" baseline="0" dirty="0" smtClean="0">
                          <a:ln>
                            <a:noFill/>
                          </a:ln>
                          <a:solidFill>
                            <a:srgbClr val="FFFFFF"/>
                          </a:solidFill>
                          <a:effectLst/>
                          <a:latin typeface="Calibri" pitchFamily="34" charset="0"/>
                        </a:rPr>
                        <a:t>Наименование показателя</a:t>
                      </a:r>
                      <a:endParaRPr kumimoji="0" lang="ru-RU" sz="11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3327" marR="332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472C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b="1" i="0" u="none" strike="noStrike" cap="none" normalizeH="0" baseline="0" smtClean="0">
                          <a:ln>
                            <a:noFill/>
                          </a:ln>
                          <a:solidFill>
                            <a:srgbClr val="FFFFFF"/>
                          </a:solidFill>
                          <a:effectLst/>
                          <a:latin typeface="Calibri" pitchFamily="34" charset="0"/>
                        </a:rPr>
                        <a:t>Код строки</a:t>
                      </a:r>
                      <a:endParaRPr kumimoji="0" lang="ru-RU" sz="1100" b="1" i="0" u="none" strike="noStrike" cap="none" normalizeH="0" baseline="0" smtClean="0">
                        <a:ln>
                          <a:noFill/>
                        </a:ln>
                        <a:solidFill>
                          <a:srgbClr val="FFFFFF"/>
                        </a:solidFill>
                        <a:effectLst/>
                        <a:latin typeface="Times New Roman" pitchFamily="18" charset="0"/>
                        <a:cs typeface="Times New Roman" pitchFamily="18" charset="0"/>
                      </a:endParaRPr>
                    </a:p>
                  </a:txBody>
                  <a:tcPr marL="3327" marR="332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472C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11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3327" marR="332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472C4"/>
                    </a:solidFill>
                  </a:tcPr>
                </a:tc>
              </a:tr>
              <a:tr h="764500">
                <a:tc>
                  <a:txBody>
                    <a:bodyPr/>
                    <a:lstStyle/>
                    <a:p>
                      <a:pPr marL="0" marR="0" lvl="0" indent="0" algn="l" defTabSz="914400" rtl="0" eaLnBrk="1" fontAlgn="base" latinLnBrk="0" hangingPunct="1">
                        <a:lnSpc>
                          <a:spcPct val="115000"/>
                        </a:lnSpc>
                        <a:spcBef>
                          <a:spcPts val="600"/>
                        </a:spcBef>
                        <a:spcAft>
                          <a:spcPct val="0"/>
                        </a:spcAft>
                        <a:buClrTx/>
                        <a:buSzTx/>
                        <a:buFontTx/>
                        <a:buNone/>
                        <a:tabLst/>
                      </a:pPr>
                      <a:r>
                        <a:rPr kumimoji="0" lang="ru-RU" sz="1200" b="1" i="0" u="none" strike="noStrike" cap="none" normalizeH="0" baseline="0" dirty="0" smtClean="0">
                          <a:ln>
                            <a:noFill/>
                          </a:ln>
                          <a:solidFill>
                            <a:srgbClr val="FFFFFF"/>
                          </a:solidFill>
                          <a:effectLst/>
                          <a:latin typeface="Calibri" pitchFamily="34" charset="0"/>
                        </a:rPr>
                        <a:t>  Прибыль, убыток (–) от текущей деятельности</a:t>
                      </a:r>
                      <a:endParaRPr kumimoji="0" lang="ru-RU" sz="12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3810" marR="381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472C4"/>
                    </a:solidFill>
                  </a:tcPr>
                </a:tc>
                <a:tc>
                  <a:txBody>
                    <a:bodyPr/>
                    <a:lstStyle/>
                    <a:p>
                      <a:pPr marL="0" marR="0" lvl="0" indent="0" algn="ctr" defTabSz="914400" rtl="0" eaLnBrk="1" fontAlgn="base" latinLnBrk="0" hangingPunct="1">
                        <a:lnSpc>
                          <a:spcPct val="115000"/>
                        </a:lnSpc>
                        <a:spcBef>
                          <a:spcPts val="600"/>
                        </a:spcBef>
                        <a:spcAft>
                          <a:spcPct val="0"/>
                        </a:spcAft>
                        <a:buClrTx/>
                        <a:buSzTx/>
                        <a:buFontTx/>
                        <a:buNone/>
                        <a:tabLst/>
                      </a:pPr>
                      <a:r>
                        <a:rPr kumimoji="0" lang="ru-RU" sz="1300" b="1" i="0" u="none" strike="noStrike" cap="none" normalizeH="0" baseline="0" dirty="0" smtClean="0">
                          <a:ln>
                            <a:noFill/>
                          </a:ln>
                          <a:solidFill>
                            <a:srgbClr val="04105A"/>
                          </a:solidFill>
                          <a:effectLst/>
                          <a:latin typeface="Calibri" pitchFamily="34" charset="0"/>
                        </a:rPr>
                        <a:t>22</a:t>
                      </a:r>
                      <a:endParaRPr kumimoji="0" lang="ru-RU" sz="1300" b="1" i="0" u="none" strike="noStrike" cap="none" normalizeH="0" baseline="0" dirty="0" smtClean="0">
                        <a:ln>
                          <a:noFill/>
                        </a:ln>
                        <a:solidFill>
                          <a:srgbClr val="04105A"/>
                        </a:solidFill>
                        <a:effectLst/>
                        <a:latin typeface="Times New Roman" pitchFamily="18" charset="0"/>
                        <a:cs typeface="Times New Roman" pitchFamily="18" charset="0"/>
                      </a:endParaRPr>
                    </a:p>
                  </a:txBody>
                  <a:tcPr marL="3810" marR="381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150" b="0" i="0" u="none" strike="noStrike" cap="none" normalizeH="0" baseline="0" dirty="0" smtClean="0">
                          <a:ln>
                            <a:noFill/>
                          </a:ln>
                          <a:solidFill>
                            <a:srgbClr val="04105A"/>
                          </a:solidFill>
                          <a:effectLst/>
                          <a:latin typeface="Calibri" pitchFamily="34" charset="0"/>
                          <a:cs typeface="Times New Roman" pitchFamily="18" charset="0"/>
                        </a:rPr>
                        <a:t>Отражаются данные субсчета бухгалтерского учета </a:t>
                      </a:r>
                      <a:r>
                        <a:rPr kumimoji="0" lang="ru-RU" sz="1150" b="1" i="0" u="none" strike="noStrike" cap="none" normalizeH="0" baseline="0" dirty="0" smtClean="0">
                          <a:ln>
                            <a:noFill/>
                          </a:ln>
                          <a:solidFill>
                            <a:srgbClr val="04105A"/>
                          </a:solidFill>
                          <a:effectLst/>
                          <a:latin typeface="Calibri" pitchFamily="34" charset="0"/>
                          <a:cs typeface="Times New Roman" pitchFamily="18" charset="0"/>
                        </a:rPr>
                        <a:t>90-11</a:t>
                      </a:r>
                    </a:p>
                    <a:p>
                      <a:pPr marL="0" marR="0" lvl="0" indent="0" algn="l" defTabSz="914400" rtl="0" eaLnBrk="1" fontAlgn="base" latinLnBrk="0" hangingPunct="1">
                        <a:lnSpc>
                          <a:spcPct val="115000"/>
                        </a:lnSpc>
                        <a:spcBef>
                          <a:spcPct val="0"/>
                        </a:spcBef>
                        <a:spcAft>
                          <a:spcPct val="0"/>
                        </a:spcAft>
                        <a:buClrTx/>
                        <a:buSzTx/>
                        <a:buFontTx/>
                        <a:buNone/>
                        <a:tabLst/>
                      </a:pPr>
                      <a:r>
                        <a:rPr kumimoji="0" lang="ru-RU" sz="1150" b="0" i="0" u="none" strike="noStrike" cap="none" normalizeH="0" baseline="0" dirty="0" smtClean="0">
                          <a:ln>
                            <a:noFill/>
                          </a:ln>
                          <a:solidFill>
                            <a:srgbClr val="04105A"/>
                          </a:solidFill>
                          <a:effectLst/>
                          <a:latin typeface="Calibri" pitchFamily="34" charset="0"/>
                          <a:cs typeface="Times New Roman" pitchFamily="18" charset="0"/>
                        </a:rPr>
                        <a:t> «Прибыль (убыток) от текущей деятельности» в</a:t>
                      </a:r>
                      <a:r>
                        <a:rPr kumimoji="0" lang="en-US" sz="1150" b="0" i="0" u="none" strike="noStrike" cap="none" normalizeH="0" baseline="0" dirty="0" smtClean="0">
                          <a:ln>
                            <a:noFill/>
                          </a:ln>
                          <a:solidFill>
                            <a:srgbClr val="04105A"/>
                          </a:solidFill>
                          <a:effectLst/>
                          <a:latin typeface="Calibri" pitchFamily="34" charset="0"/>
                          <a:cs typeface="Times New Roman" pitchFamily="18" charset="0"/>
                        </a:rPr>
                        <a:t> </a:t>
                      </a:r>
                      <a:r>
                        <a:rPr kumimoji="0" lang="ru-RU" sz="1150" b="0" i="0" u="none" strike="noStrike" cap="none" normalizeH="0" baseline="0" dirty="0" smtClean="0">
                          <a:ln>
                            <a:noFill/>
                          </a:ln>
                          <a:solidFill>
                            <a:srgbClr val="04105A"/>
                          </a:solidFill>
                          <a:effectLst/>
                          <a:latin typeface="Calibri" pitchFamily="34" charset="0"/>
                          <a:cs typeface="Times New Roman" pitchFamily="18" charset="0"/>
                        </a:rPr>
                        <a:t>корреспонденции со счетом бухгалтерского учета </a:t>
                      </a:r>
                      <a:r>
                        <a:rPr kumimoji="0" lang="ru-RU" sz="1150" b="1" i="0" u="none" strike="noStrike" cap="none" normalizeH="0" baseline="0" dirty="0" smtClean="0">
                          <a:ln>
                            <a:noFill/>
                          </a:ln>
                          <a:solidFill>
                            <a:srgbClr val="04105A"/>
                          </a:solidFill>
                          <a:effectLst/>
                          <a:latin typeface="Calibri" pitchFamily="34" charset="0"/>
                          <a:cs typeface="Times New Roman" pitchFamily="18" charset="0"/>
                        </a:rPr>
                        <a:t>99</a:t>
                      </a:r>
                      <a:r>
                        <a:rPr kumimoji="0" lang="en-US" sz="1150" b="0" i="0" u="none" strike="noStrike" cap="none" normalizeH="0" baseline="0" dirty="0" smtClean="0">
                          <a:ln>
                            <a:noFill/>
                          </a:ln>
                          <a:solidFill>
                            <a:srgbClr val="04105A"/>
                          </a:solidFill>
                          <a:effectLst/>
                          <a:latin typeface="Calibri" pitchFamily="34" charset="0"/>
                          <a:cs typeface="Times New Roman" pitchFamily="18" charset="0"/>
                        </a:rPr>
                        <a:t> </a:t>
                      </a:r>
                      <a:r>
                        <a:rPr kumimoji="0" lang="ru-RU" sz="1150" b="0" i="0" u="none" strike="noStrike" cap="none" normalizeH="0" baseline="0" dirty="0" smtClean="0">
                          <a:ln>
                            <a:noFill/>
                          </a:ln>
                          <a:solidFill>
                            <a:srgbClr val="04105A"/>
                          </a:solidFill>
                          <a:effectLst/>
                          <a:latin typeface="Calibri" pitchFamily="34" charset="0"/>
                          <a:cs typeface="Times New Roman" pitchFamily="18" charset="0"/>
                        </a:rPr>
                        <a:t>«Прибыли и убытки».</a:t>
                      </a:r>
                    </a:p>
                  </a:txBody>
                  <a:tcPr marL="3600" marR="36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r>
              <a:tr h="608368">
                <a:tc>
                  <a:txBody>
                    <a:bodyPr/>
                    <a:lstStyle/>
                    <a:p>
                      <a:pPr marL="0" marR="0" lvl="0" indent="0" algn="l" defTabSz="914400" rtl="0" eaLnBrk="1" fontAlgn="base" latinLnBrk="0" hangingPunct="1">
                        <a:lnSpc>
                          <a:spcPct val="115000"/>
                        </a:lnSpc>
                        <a:spcBef>
                          <a:spcPts val="0"/>
                        </a:spcBef>
                        <a:spcAft>
                          <a:spcPct val="0"/>
                        </a:spcAft>
                        <a:buClrTx/>
                        <a:buSzTx/>
                        <a:buFontTx/>
                        <a:buNone/>
                        <a:tabLst/>
                      </a:pPr>
                      <a:r>
                        <a:rPr kumimoji="0" lang="ru-RU" sz="1200" b="1" i="0" u="none" strike="noStrike" cap="none" normalizeH="0" baseline="0" dirty="0" smtClean="0">
                          <a:ln>
                            <a:noFill/>
                          </a:ln>
                          <a:solidFill>
                            <a:srgbClr val="FFFFFF"/>
                          </a:solidFill>
                          <a:effectLst/>
                          <a:latin typeface="Calibri" pitchFamily="34" charset="0"/>
                        </a:rPr>
                        <a:t>  Прибыль, убыток (–) от инвестиционной и </a:t>
                      </a:r>
                    </a:p>
                    <a:p>
                      <a:pPr marL="0" marR="0" lvl="0" indent="0" algn="l" defTabSz="914400" rtl="0" eaLnBrk="1" fontAlgn="base" latinLnBrk="0" hangingPunct="1">
                        <a:lnSpc>
                          <a:spcPct val="115000"/>
                        </a:lnSpc>
                        <a:spcBef>
                          <a:spcPts val="0"/>
                        </a:spcBef>
                        <a:spcAft>
                          <a:spcPct val="0"/>
                        </a:spcAft>
                        <a:buClrTx/>
                        <a:buSzTx/>
                        <a:buFontTx/>
                        <a:buNone/>
                        <a:tabLst/>
                      </a:pPr>
                      <a:r>
                        <a:rPr kumimoji="0" lang="ru-RU" sz="1200" b="1" i="0" u="none" strike="noStrike" cap="none" normalizeH="0" baseline="0" dirty="0" smtClean="0">
                          <a:ln>
                            <a:noFill/>
                          </a:ln>
                          <a:solidFill>
                            <a:srgbClr val="FFFFFF"/>
                          </a:solidFill>
                          <a:effectLst/>
                          <a:latin typeface="Calibri" pitchFamily="34" charset="0"/>
                        </a:rPr>
                        <a:t>  финансовой деятельности</a:t>
                      </a:r>
                      <a:endParaRPr kumimoji="0" lang="ru-RU" sz="12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3810" marR="381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472C4"/>
                    </a:solidFill>
                  </a:tcPr>
                </a:tc>
                <a:tc>
                  <a:txBody>
                    <a:bodyPr/>
                    <a:lstStyle/>
                    <a:p>
                      <a:pPr marL="0" marR="0" lvl="0" indent="0" algn="ctr" defTabSz="914400" rtl="0" eaLnBrk="1" fontAlgn="base" latinLnBrk="0" hangingPunct="1">
                        <a:lnSpc>
                          <a:spcPct val="115000"/>
                        </a:lnSpc>
                        <a:spcBef>
                          <a:spcPts val="600"/>
                        </a:spcBef>
                        <a:spcAft>
                          <a:spcPct val="0"/>
                        </a:spcAft>
                        <a:buClrTx/>
                        <a:buSzTx/>
                        <a:buFontTx/>
                        <a:buNone/>
                        <a:tabLst/>
                      </a:pPr>
                      <a:r>
                        <a:rPr kumimoji="0" lang="ru-RU" sz="1300" b="1" i="0" u="none" strike="noStrike" cap="none" normalizeH="0" baseline="0" dirty="0" smtClean="0">
                          <a:ln>
                            <a:noFill/>
                          </a:ln>
                          <a:solidFill>
                            <a:srgbClr val="04105A"/>
                          </a:solidFill>
                          <a:effectLst/>
                          <a:latin typeface="Calibri" pitchFamily="34" charset="0"/>
                        </a:rPr>
                        <a:t>23</a:t>
                      </a:r>
                      <a:endParaRPr kumimoji="0" lang="ru-RU" sz="1300" b="1" i="0" u="none" strike="noStrike" cap="none" normalizeH="0" baseline="0" dirty="0" smtClean="0">
                        <a:ln>
                          <a:noFill/>
                        </a:ln>
                        <a:solidFill>
                          <a:srgbClr val="04105A"/>
                        </a:solidFill>
                        <a:effectLst/>
                        <a:latin typeface="Times New Roman" pitchFamily="18" charset="0"/>
                        <a:cs typeface="Times New Roman" pitchFamily="18" charset="0"/>
                      </a:endParaRPr>
                    </a:p>
                  </a:txBody>
                  <a:tcPr marL="3810" marR="381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150" b="0" i="0" u="none" strike="noStrike" cap="none" normalizeH="0" baseline="0" dirty="0" smtClean="0">
                          <a:ln>
                            <a:noFill/>
                          </a:ln>
                          <a:solidFill>
                            <a:srgbClr val="04105A"/>
                          </a:solidFill>
                          <a:effectLst/>
                          <a:latin typeface="Calibri" pitchFamily="34" charset="0"/>
                          <a:cs typeface="Times New Roman" pitchFamily="18" charset="0"/>
                        </a:rPr>
                        <a:t>Отражаются  данные субсчета бухгалтерского учета </a:t>
                      </a:r>
                      <a:r>
                        <a:rPr kumimoji="0" lang="ru-RU" sz="1150" b="1" i="0" u="none" strike="noStrike" cap="none" normalizeH="0" baseline="0" dirty="0" smtClean="0">
                          <a:ln>
                            <a:noFill/>
                          </a:ln>
                          <a:solidFill>
                            <a:srgbClr val="04105A"/>
                          </a:solidFill>
                          <a:effectLst/>
                          <a:latin typeface="Calibri" pitchFamily="34" charset="0"/>
                          <a:cs typeface="Times New Roman" pitchFamily="18" charset="0"/>
                        </a:rPr>
                        <a:t>91-5</a:t>
                      </a:r>
                      <a:r>
                        <a:rPr kumimoji="0" lang="ru-RU" sz="1150" b="0" i="0" u="none" strike="noStrike" cap="none" normalizeH="0" baseline="0" dirty="0" smtClean="0">
                          <a:ln>
                            <a:noFill/>
                          </a:ln>
                          <a:solidFill>
                            <a:srgbClr val="04105A"/>
                          </a:solidFill>
                          <a:effectLst/>
                          <a:latin typeface="Calibri" pitchFamily="34" charset="0"/>
                          <a:cs typeface="Times New Roman" pitchFamily="18" charset="0"/>
                        </a:rPr>
                        <a:t> «Сальдо прочих доходов и расходов» в</a:t>
                      </a:r>
                      <a:r>
                        <a:rPr kumimoji="0" lang="en-US" sz="1150" b="0" i="0" u="none" strike="noStrike" cap="none" normalizeH="0" baseline="0" dirty="0" smtClean="0">
                          <a:ln>
                            <a:noFill/>
                          </a:ln>
                          <a:solidFill>
                            <a:srgbClr val="04105A"/>
                          </a:solidFill>
                          <a:effectLst/>
                          <a:latin typeface="Calibri" pitchFamily="34" charset="0"/>
                          <a:cs typeface="Times New Roman" pitchFamily="18" charset="0"/>
                        </a:rPr>
                        <a:t> </a:t>
                      </a:r>
                      <a:r>
                        <a:rPr kumimoji="0" lang="ru-RU" sz="1150" b="0" i="0" u="none" strike="noStrike" cap="none" normalizeH="0" baseline="0" dirty="0" smtClean="0">
                          <a:ln>
                            <a:noFill/>
                          </a:ln>
                          <a:solidFill>
                            <a:srgbClr val="04105A"/>
                          </a:solidFill>
                          <a:effectLst/>
                          <a:latin typeface="Calibri" pitchFamily="34" charset="0"/>
                          <a:cs typeface="Times New Roman" pitchFamily="18" charset="0"/>
                        </a:rPr>
                        <a:t>корреспонденции со счетом </a:t>
                      </a:r>
                      <a:r>
                        <a:rPr kumimoji="0" lang="ru-RU" sz="1150" b="1" i="0" u="none" strike="noStrike" cap="none" normalizeH="0" baseline="0" dirty="0" smtClean="0">
                          <a:ln>
                            <a:noFill/>
                          </a:ln>
                          <a:solidFill>
                            <a:srgbClr val="04105A"/>
                          </a:solidFill>
                          <a:effectLst/>
                          <a:latin typeface="Calibri" pitchFamily="34" charset="0"/>
                          <a:cs typeface="Times New Roman" pitchFamily="18" charset="0"/>
                        </a:rPr>
                        <a:t>99</a:t>
                      </a:r>
                      <a:r>
                        <a:rPr kumimoji="0" lang="ru-RU" sz="1150" b="0" i="0" u="none" strike="noStrike" cap="none" normalizeH="0" baseline="0" dirty="0" smtClean="0">
                          <a:ln>
                            <a:noFill/>
                          </a:ln>
                          <a:solidFill>
                            <a:srgbClr val="04105A"/>
                          </a:solidFill>
                          <a:effectLst/>
                          <a:latin typeface="Calibri" pitchFamily="34" charset="0"/>
                          <a:cs typeface="Times New Roman" pitchFamily="18" charset="0"/>
                        </a:rPr>
                        <a:t>. </a:t>
                      </a:r>
                    </a:p>
                  </a:txBody>
                  <a:tcPr marL="3810" marR="381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r>
              <a:tr h="1273529">
                <a:tc>
                  <a:txBody>
                    <a:bodyPr/>
                    <a:lstStyle/>
                    <a:p>
                      <a:pPr marL="0" marR="0" lvl="0" indent="0" algn="l" defTabSz="914400" rtl="0" eaLnBrk="1" fontAlgn="base" latinLnBrk="0" hangingPunct="1">
                        <a:lnSpc>
                          <a:spcPct val="115000"/>
                        </a:lnSpc>
                        <a:spcBef>
                          <a:spcPts val="600"/>
                        </a:spcBef>
                        <a:spcAft>
                          <a:spcPct val="0"/>
                        </a:spcAft>
                        <a:buClrTx/>
                        <a:buSzTx/>
                        <a:buFontTx/>
                        <a:buNone/>
                        <a:tabLst/>
                      </a:pPr>
                      <a:r>
                        <a:rPr kumimoji="0" lang="ru-RU" sz="1200" b="1" i="0" u="none" strike="noStrike" cap="none" normalizeH="0" baseline="0" dirty="0" smtClean="0">
                          <a:ln>
                            <a:noFill/>
                          </a:ln>
                          <a:solidFill>
                            <a:srgbClr val="FFFFFF"/>
                          </a:solidFill>
                          <a:effectLst/>
                          <a:latin typeface="Calibri" pitchFamily="34" charset="0"/>
                        </a:rPr>
                        <a:t>  Налог на прибыль</a:t>
                      </a:r>
                      <a:endParaRPr kumimoji="0" lang="ru-RU" sz="12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3810" marR="381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472C4"/>
                    </a:solidFill>
                  </a:tcPr>
                </a:tc>
                <a:tc>
                  <a:txBody>
                    <a:bodyPr/>
                    <a:lstStyle/>
                    <a:p>
                      <a:pPr marL="0" marR="0" lvl="0" indent="0" algn="ctr" defTabSz="914400" rtl="0" eaLnBrk="1" fontAlgn="base" latinLnBrk="0" hangingPunct="1">
                        <a:lnSpc>
                          <a:spcPct val="115000"/>
                        </a:lnSpc>
                        <a:spcBef>
                          <a:spcPts val="600"/>
                        </a:spcBef>
                        <a:spcAft>
                          <a:spcPct val="0"/>
                        </a:spcAft>
                        <a:buClrTx/>
                        <a:buSzTx/>
                        <a:buFontTx/>
                        <a:buNone/>
                        <a:tabLst/>
                      </a:pPr>
                      <a:r>
                        <a:rPr kumimoji="0" lang="ru-RU" sz="1300" b="1" i="0" u="none" strike="noStrike" cap="none" normalizeH="0" baseline="0" dirty="0" smtClean="0">
                          <a:ln>
                            <a:noFill/>
                          </a:ln>
                          <a:solidFill>
                            <a:srgbClr val="04105A"/>
                          </a:solidFill>
                          <a:effectLst/>
                          <a:latin typeface="Calibri" pitchFamily="34" charset="0"/>
                        </a:rPr>
                        <a:t>24</a:t>
                      </a:r>
                      <a:endParaRPr kumimoji="0" lang="ru-RU" sz="1300" b="1" i="0" u="none" strike="noStrike" cap="none" normalizeH="0" baseline="0" dirty="0" smtClean="0">
                        <a:ln>
                          <a:noFill/>
                        </a:ln>
                        <a:solidFill>
                          <a:srgbClr val="04105A"/>
                        </a:solidFill>
                        <a:effectLst/>
                        <a:latin typeface="Times New Roman" pitchFamily="18" charset="0"/>
                        <a:cs typeface="Times New Roman" pitchFamily="18" charset="0"/>
                      </a:endParaRPr>
                    </a:p>
                  </a:txBody>
                  <a:tcPr marL="3810" marR="381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150" b="0" i="0" u="none" strike="noStrike" cap="none" normalizeH="0" baseline="0" dirty="0" smtClean="0">
                          <a:ln>
                            <a:noFill/>
                          </a:ln>
                          <a:solidFill>
                            <a:srgbClr val="04105A"/>
                          </a:solidFill>
                          <a:effectLst/>
                          <a:latin typeface="Calibri" pitchFamily="34" charset="0"/>
                        </a:rPr>
                        <a:t> </a:t>
                      </a:r>
                      <a:r>
                        <a:rPr kumimoji="0" lang="ru-RU" sz="1150" b="0" i="0" u="none" strike="noStrike" cap="none" normalizeH="0" baseline="0" dirty="0" smtClean="0">
                          <a:ln>
                            <a:noFill/>
                          </a:ln>
                          <a:solidFill>
                            <a:srgbClr val="04105A"/>
                          </a:solidFill>
                          <a:effectLst/>
                          <a:latin typeface="Calibri" pitchFamily="34" charset="0"/>
                          <a:cs typeface="Times New Roman" pitchFamily="18" charset="0"/>
                        </a:rPr>
                        <a:t>Отражаются данные о исчисленном налоге на прибыль, </a:t>
                      </a:r>
                    </a:p>
                    <a:p>
                      <a:pPr marL="0" marR="0" lvl="0" indent="0" algn="l" defTabSz="914400" rtl="0" eaLnBrk="1" fontAlgn="base" latinLnBrk="0" hangingPunct="1">
                        <a:lnSpc>
                          <a:spcPct val="115000"/>
                        </a:lnSpc>
                        <a:spcBef>
                          <a:spcPct val="0"/>
                        </a:spcBef>
                        <a:spcAft>
                          <a:spcPct val="0"/>
                        </a:spcAft>
                        <a:buClrTx/>
                        <a:buSzTx/>
                        <a:buFontTx/>
                        <a:buNone/>
                        <a:tabLst/>
                      </a:pPr>
                      <a:r>
                        <a:rPr kumimoji="0" lang="ru-RU" sz="1150" b="0" i="0" u="none" strike="noStrike" cap="none" normalizeH="0" baseline="0" dirty="0" smtClean="0">
                          <a:ln>
                            <a:noFill/>
                          </a:ln>
                          <a:solidFill>
                            <a:srgbClr val="04105A"/>
                          </a:solidFill>
                          <a:effectLst/>
                          <a:latin typeface="Calibri" pitchFamily="34" charset="0"/>
                          <a:cs typeface="Times New Roman" pitchFamily="18" charset="0"/>
                        </a:rPr>
                        <a:t>отраженном по </a:t>
                      </a:r>
                      <a:r>
                        <a:rPr kumimoji="0" lang="ru-RU" sz="1150" b="1" i="0" u="none" strike="noStrike" cap="none" normalizeH="0" baseline="0" dirty="0" smtClean="0">
                          <a:ln>
                            <a:noFill/>
                          </a:ln>
                          <a:solidFill>
                            <a:srgbClr val="04105A"/>
                          </a:solidFill>
                          <a:effectLst/>
                          <a:latin typeface="Calibri" pitchFamily="34" charset="0"/>
                          <a:cs typeface="Times New Roman" pitchFamily="18" charset="0"/>
                        </a:rPr>
                        <a:t>дебету</a:t>
                      </a:r>
                      <a:r>
                        <a:rPr kumimoji="0" lang="ru-RU" sz="1150" b="0" i="0" u="none" strike="noStrike" cap="none" normalizeH="0" baseline="0" dirty="0" smtClean="0">
                          <a:ln>
                            <a:noFill/>
                          </a:ln>
                          <a:solidFill>
                            <a:srgbClr val="04105A"/>
                          </a:solidFill>
                          <a:effectLst/>
                          <a:latin typeface="Calibri" pitchFamily="34" charset="0"/>
                          <a:cs typeface="Times New Roman" pitchFamily="18" charset="0"/>
                        </a:rPr>
                        <a:t> счета </a:t>
                      </a:r>
                      <a:r>
                        <a:rPr kumimoji="0" lang="ru-RU" sz="1150" b="1" i="0" u="none" strike="noStrike" cap="none" normalizeH="0" baseline="0" dirty="0" smtClean="0">
                          <a:ln>
                            <a:noFill/>
                          </a:ln>
                          <a:solidFill>
                            <a:srgbClr val="04105A"/>
                          </a:solidFill>
                          <a:effectLst/>
                          <a:latin typeface="Calibri" pitchFamily="34" charset="0"/>
                          <a:cs typeface="Times New Roman" pitchFamily="18" charset="0"/>
                        </a:rPr>
                        <a:t>99</a:t>
                      </a:r>
                      <a:r>
                        <a:rPr kumimoji="0" lang="ru-RU" sz="1150" b="0" i="0" u="none" strike="noStrike" cap="none" normalizeH="0" baseline="0" dirty="0" smtClean="0">
                          <a:ln>
                            <a:noFill/>
                          </a:ln>
                          <a:solidFill>
                            <a:srgbClr val="04105A"/>
                          </a:solidFill>
                          <a:effectLst/>
                          <a:latin typeface="Calibri" pitchFamily="34" charset="0"/>
                          <a:cs typeface="Times New Roman" pitchFamily="18" charset="0"/>
                        </a:rPr>
                        <a:t> «Прибыли и убытки» в корреспонденции с </a:t>
                      </a:r>
                      <a:r>
                        <a:rPr kumimoji="0" lang="ru-RU" sz="1150" b="1" i="0" u="none" strike="noStrike" cap="none" normalizeH="0" baseline="0" dirty="0" smtClean="0">
                          <a:ln>
                            <a:noFill/>
                          </a:ln>
                          <a:solidFill>
                            <a:srgbClr val="04105A"/>
                          </a:solidFill>
                          <a:effectLst/>
                          <a:latin typeface="Calibri" pitchFamily="34" charset="0"/>
                          <a:cs typeface="Times New Roman" pitchFamily="18" charset="0"/>
                        </a:rPr>
                        <a:t>кредитом</a:t>
                      </a:r>
                      <a:r>
                        <a:rPr kumimoji="0" lang="ru-RU" sz="1150" b="0" i="0" u="none" strike="noStrike" cap="none" normalizeH="0" baseline="0" dirty="0" smtClean="0">
                          <a:ln>
                            <a:noFill/>
                          </a:ln>
                          <a:solidFill>
                            <a:srgbClr val="04105A"/>
                          </a:solidFill>
                          <a:effectLst/>
                          <a:latin typeface="Calibri" pitchFamily="34" charset="0"/>
                          <a:cs typeface="Times New Roman" pitchFamily="18" charset="0"/>
                        </a:rPr>
                        <a:t> счета бухгалтерского учета </a:t>
                      </a:r>
                      <a:r>
                        <a:rPr kumimoji="0" lang="ru-RU" sz="1150" b="1" i="0" u="none" strike="noStrike" cap="none" normalizeH="0" baseline="0" dirty="0" smtClean="0">
                          <a:ln>
                            <a:noFill/>
                          </a:ln>
                          <a:solidFill>
                            <a:srgbClr val="04105A"/>
                          </a:solidFill>
                          <a:effectLst/>
                          <a:latin typeface="Calibri" pitchFamily="34" charset="0"/>
                          <a:cs typeface="Times New Roman" pitchFamily="18" charset="0"/>
                        </a:rPr>
                        <a:t>68</a:t>
                      </a:r>
                      <a:r>
                        <a:rPr kumimoji="0" lang="ru-RU" sz="1150" b="0" i="0" u="none" strike="noStrike" cap="none" normalizeH="0" baseline="0" dirty="0" smtClean="0">
                          <a:ln>
                            <a:noFill/>
                          </a:ln>
                          <a:solidFill>
                            <a:srgbClr val="04105A"/>
                          </a:solidFill>
                          <a:effectLst/>
                          <a:latin typeface="Calibri" pitchFamily="34" charset="0"/>
                          <a:cs typeface="Times New Roman" pitchFamily="18" charset="0"/>
                        </a:rPr>
                        <a:t> «Расчеты по налогам и сборам».</a:t>
                      </a:r>
                      <a:endParaRPr kumimoji="0" lang="en-US" sz="1150" b="0" i="0" u="none" strike="noStrike" cap="none" normalizeH="0" baseline="0" dirty="0" smtClean="0">
                        <a:ln>
                          <a:noFill/>
                        </a:ln>
                        <a:solidFill>
                          <a:srgbClr val="04105A"/>
                        </a:solidFill>
                        <a:effectLst/>
                        <a:latin typeface="Calibri" pitchFamily="34" charset="0"/>
                        <a:cs typeface="Times New Roman" pitchFamily="18" charset="0"/>
                      </a:endParaRPr>
                    </a:p>
                    <a:p>
                      <a:pPr marL="0" marR="0" lvl="0" indent="0" algn="l" defTabSz="914400" rtl="0" eaLnBrk="1" fontAlgn="base" latinLnBrk="0" hangingPunct="1">
                        <a:lnSpc>
                          <a:spcPts val="1400"/>
                        </a:lnSpc>
                        <a:spcBef>
                          <a:spcPts val="600"/>
                        </a:spcBef>
                        <a:spcAft>
                          <a:spcPct val="0"/>
                        </a:spcAft>
                        <a:buClrTx/>
                        <a:buSzTx/>
                        <a:buFontTx/>
                        <a:buNone/>
                        <a:tabLst/>
                      </a:pPr>
                      <a:r>
                        <a:rPr kumimoji="0" lang="ru-RU" sz="1150" b="1" i="0" u="none" strike="noStrike" cap="none" normalizeH="0" baseline="0" dirty="0" smtClean="0">
                          <a:ln>
                            <a:noFill/>
                          </a:ln>
                          <a:solidFill>
                            <a:srgbClr val="CC0066"/>
                          </a:solidFill>
                          <a:effectLst/>
                          <a:latin typeface="Calibri" pitchFamily="34" charset="0"/>
                          <a:cs typeface="Times New Roman" pitchFamily="18" charset="0"/>
                        </a:rPr>
                        <a:t>При заполнении строки 24 отчета следует учитывать особенность исчисления налога на прибыль при отсутствии налогооблагаемой базы для его исчисления (пункт 14 указаний).</a:t>
                      </a:r>
                    </a:p>
                    <a:p>
                      <a:pPr marL="0" marR="0" lvl="0" indent="0" algn="l" defTabSz="914400" rtl="0" eaLnBrk="1" fontAlgn="base" latinLnBrk="0" hangingPunct="1">
                        <a:lnSpc>
                          <a:spcPts val="1400"/>
                        </a:lnSpc>
                        <a:spcBef>
                          <a:spcPct val="0"/>
                        </a:spcBef>
                        <a:spcAft>
                          <a:spcPct val="0"/>
                        </a:spcAft>
                        <a:buClrTx/>
                        <a:buSzTx/>
                        <a:buFontTx/>
                        <a:buNone/>
                        <a:tabLst/>
                      </a:pPr>
                      <a:endParaRPr kumimoji="0" lang="ru-RU" sz="1150" b="1" i="0" u="none" strike="noStrike" cap="none" normalizeH="0" baseline="0" dirty="0" smtClean="0">
                        <a:ln>
                          <a:noFill/>
                        </a:ln>
                        <a:solidFill>
                          <a:srgbClr val="CC0066"/>
                        </a:solidFill>
                        <a:effectLst/>
                        <a:latin typeface="Calibri" pitchFamily="34" charset="0"/>
                        <a:cs typeface="Times New Roman" pitchFamily="18" charset="0"/>
                      </a:endParaRPr>
                    </a:p>
                  </a:txBody>
                  <a:tcPr marL="3600" marR="36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r>
              <a:tr h="1556628">
                <a:tc>
                  <a:txBody>
                    <a:bodyPr/>
                    <a:lstStyle/>
                    <a:p>
                      <a:pPr marL="0" marR="0" lvl="0" indent="0" algn="l" defTabSz="914400" rtl="0" eaLnBrk="1" fontAlgn="base" latinLnBrk="0" hangingPunct="1">
                        <a:lnSpc>
                          <a:spcPct val="115000"/>
                        </a:lnSpc>
                        <a:spcBef>
                          <a:spcPts val="0"/>
                        </a:spcBef>
                        <a:spcAft>
                          <a:spcPct val="0"/>
                        </a:spcAft>
                        <a:buClrTx/>
                        <a:buSzTx/>
                        <a:buFontTx/>
                        <a:buNone/>
                        <a:tabLst/>
                      </a:pPr>
                      <a:r>
                        <a:rPr kumimoji="0" lang="ru-RU" sz="1200" b="1" i="0" u="none" strike="noStrike" cap="none" normalizeH="0" baseline="0" dirty="0" smtClean="0">
                          <a:ln>
                            <a:noFill/>
                          </a:ln>
                          <a:solidFill>
                            <a:srgbClr val="FFFFFF"/>
                          </a:solidFill>
                          <a:effectLst/>
                          <a:latin typeface="Calibri" pitchFamily="34" charset="0"/>
                        </a:rPr>
                        <a:t>  Прочие налоги и сборы, платежи, исчисляемые </a:t>
                      </a:r>
                    </a:p>
                    <a:p>
                      <a:pPr marL="0" marR="0" lvl="0" indent="0" algn="l" defTabSz="914400" rtl="0" eaLnBrk="1" fontAlgn="base" latinLnBrk="0" hangingPunct="1">
                        <a:lnSpc>
                          <a:spcPct val="115000"/>
                        </a:lnSpc>
                        <a:spcBef>
                          <a:spcPts val="0"/>
                        </a:spcBef>
                        <a:spcAft>
                          <a:spcPct val="0"/>
                        </a:spcAft>
                        <a:buClrTx/>
                        <a:buSzTx/>
                        <a:buFontTx/>
                        <a:buNone/>
                        <a:tabLst/>
                      </a:pPr>
                      <a:r>
                        <a:rPr kumimoji="0" lang="ru-RU" sz="1200" b="1" i="0" u="none" strike="noStrike" cap="none" normalizeH="0" baseline="0" dirty="0" smtClean="0">
                          <a:ln>
                            <a:noFill/>
                          </a:ln>
                          <a:solidFill>
                            <a:srgbClr val="FFFFFF"/>
                          </a:solidFill>
                          <a:effectLst/>
                          <a:latin typeface="Calibri" pitchFamily="34" charset="0"/>
                        </a:rPr>
                        <a:t>  из прибыли (дохода) </a:t>
                      </a:r>
                      <a:endParaRPr kumimoji="0" lang="ru-RU" sz="12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3810" marR="381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472C4"/>
                    </a:solidFill>
                  </a:tcPr>
                </a:tc>
                <a:tc>
                  <a:txBody>
                    <a:bodyPr/>
                    <a:lstStyle/>
                    <a:p>
                      <a:pPr marL="0" marR="0" lvl="0" indent="0" algn="ctr" defTabSz="914400" rtl="0" eaLnBrk="1" fontAlgn="base" latinLnBrk="0" hangingPunct="1">
                        <a:lnSpc>
                          <a:spcPct val="115000"/>
                        </a:lnSpc>
                        <a:spcBef>
                          <a:spcPts val="600"/>
                        </a:spcBef>
                        <a:spcAft>
                          <a:spcPct val="0"/>
                        </a:spcAft>
                        <a:buClrTx/>
                        <a:buSzTx/>
                        <a:buFontTx/>
                        <a:buNone/>
                        <a:tabLst/>
                      </a:pPr>
                      <a:r>
                        <a:rPr kumimoji="0" lang="ru-RU" sz="1300" b="1" i="0" u="none" strike="noStrike" cap="none" normalizeH="0" baseline="0" dirty="0" smtClean="0">
                          <a:ln>
                            <a:noFill/>
                          </a:ln>
                          <a:solidFill>
                            <a:srgbClr val="04105A"/>
                          </a:solidFill>
                          <a:effectLst/>
                          <a:latin typeface="Calibri" pitchFamily="34" charset="0"/>
                        </a:rPr>
                        <a:t>27</a:t>
                      </a:r>
                      <a:endParaRPr kumimoji="0" lang="ru-RU" sz="1300" b="1" i="0" u="none" strike="noStrike" cap="none" normalizeH="0" baseline="0" dirty="0" smtClean="0">
                        <a:ln>
                          <a:noFill/>
                        </a:ln>
                        <a:solidFill>
                          <a:srgbClr val="04105A"/>
                        </a:solidFill>
                        <a:effectLst/>
                        <a:latin typeface="Times New Roman" pitchFamily="18" charset="0"/>
                        <a:cs typeface="Times New Roman" pitchFamily="18" charset="0"/>
                      </a:endParaRPr>
                    </a:p>
                  </a:txBody>
                  <a:tcPr marL="3810" marR="381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150" b="0" i="0" u="none" strike="noStrike" cap="none" normalizeH="0" baseline="0" dirty="0" smtClean="0">
                          <a:ln>
                            <a:noFill/>
                          </a:ln>
                          <a:solidFill>
                            <a:srgbClr val="04105A"/>
                          </a:solidFill>
                          <a:effectLst/>
                          <a:latin typeface="Calibri" pitchFamily="34" charset="0"/>
                          <a:cs typeface="Times New Roman" pitchFamily="18" charset="0"/>
                        </a:rPr>
                        <a:t>Отражаются данные о начисленных налогах </a:t>
                      </a:r>
                      <a:r>
                        <a:rPr kumimoji="0" lang="ru-RU" sz="1150" b="0" i="0" u="none" strike="noStrike" cap="none" normalizeH="0" baseline="0" dirty="0" smtClean="0">
                          <a:ln>
                            <a:noFill/>
                          </a:ln>
                          <a:solidFill>
                            <a:srgbClr val="CC0066"/>
                          </a:solidFill>
                          <a:effectLst/>
                          <a:latin typeface="Calibri" pitchFamily="34" charset="0"/>
                          <a:cs typeface="Times New Roman" pitchFamily="18" charset="0"/>
                        </a:rPr>
                        <a:t>(</a:t>
                      </a:r>
                      <a:r>
                        <a:rPr kumimoji="0" lang="ru-RU" sz="1150" b="1" i="0" u="none" strike="noStrike" cap="none" normalizeH="0" baseline="0" dirty="0" smtClean="0">
                          <a:ln>
                            <a:noFill/>
                          </a:ln>
                          <a:solidFill>
                            <a:srgbClr val="CC0066"/>
                          </a:solidFill>
                          <a:effectLst/>
                          <a:latin typeface="Calibri" pitchFamily="34" charset="0"/>
                          <a:cs typeface="Times New Roman" pitchFamily="18" charset="0"/>
                        </a:rPr>
                        <a:t>кроме налога на прибыль</a:t>
                      </a:r>
                      <a:r>
                        <a:rPr kumimoji="0" lang="ru-RU" sz="1150" b="0" i="0" u="none" strike="noStrike" cap="none" normalizeH="0" baseline="0" dirty="0" smtClean="0">
                          <a:ln>
                            <a:noFill/>
                          </a:ln>
                          <a:solidFill>
                            <a:srgbClr val="CC0066"/>
                          </a:solidFill>
                          <a:effectLst/>
                          <a:latin typeface="Calibri" pitchFamily="34" charset="0"/>
                          <a:cs typeface="Times New Roman" pitchFamily="18" charset="0"/>
                        </a:rPr>
                        <a:t>)</a:t>
                      </a:r>
                      <a:r>
                        <a:rPr kumimoji="0" lang="ru-RU" sz="1150" b="0" i="0" u="none" strike="noStrike" cap="none" normalizeH="0" baseline="0" dirty="0" smtClean="0">
                          <a:ln>
                            <a:noFill/>
                          </a:ln>
                          <a:solidFill>
                            <a:srgbClr val="04105A"/>
                          </a:solidFill>
                          <a:effectLst/>
                          <a:latin typeface="Calibri" pitchFamily="34" charset="0"/>
                          <a:cs typeface="Times New Roman" pitchFamily="18" charset="0"/>
                        </a:rPr>
                        <a:t> и сборах, налогооблагаемой базой для которых </a:t>
                      </a:r>
                    </a:p>
                    <a:p>
                      <a:pPr marL="0" marR="0" lvl="0" indent="0" algn="l" defTabSz="914400" rtl="0" eaLnBrk="1" fontAlgn="base" latinLnBrk="0" hangingPunct="1">
                        <a:lnSpc>
                          <a:spcPct val="115000"/>
                        </a:lnSpc>
                        <a:spcBef>
                          <a:spcPct val="0"/>
                        </a:spcBef>
                        <a:spcAft>
                          <a:spcPct val="0"/>
                        </a:spcAft>
                        <a:buClrTx/>
                        <a:buSzTx/>
                        <a:buFontTx/>
                        <a:buNone/>
                        <a:tabLst/>
                      </a:pPr>
                      <a:r>
                        <a:rPr kumimoji="0" lang="ru-RU" sz="1150" b="0" i="0" u="none" strike="noStrike" cap="none" normalizeH="0" baseline="0" dirty="0" smtClean="0">
                          <a:ln>
                            <a:noFill/>
                          </a:ln>
                          <a:solidFill>
                            <a:srgbClr val="04105A"/>
                          </a:solidFill>
                          <a:effectLst/>
                          <a:latin typeface="Calibri" pitchFamily="34" charset="0"/>
                          <a:cs typeface="Times New Roman" pitchFamily="18" charset="0"/>
                        </a:rPr>
                        <a:t>является прибыль организации, отраженных </a:t>
                      </a:r>
                      <a:r>
                        <a:rPr kumimoji="0" lang="ru-RU" sz="1150" b="1" i="0" u="none" strike="noStrike" cap="none" normalizeH="0" baseline="0" dirty="0" smtClean="0">
                          <a:ln>
                            <a:noFill/>
                          </a:ln>
                          <a:solidFill>
                            <a:srgbClr val="04105A"/>
                          </a:solidFill>
                          <a:effectLst/>
                          <a:latin typeface="Calibri" pitchFamily="34" charset="0"/>
                          <a:cs typeface="Times New Roman" pitchFamily="18" charset="0"/>
                        </a:rPr>
                        <a:t>по дебету счета 99</a:t>
                      </a:r>
                      <a:r>
                        <a:rPr kumimoji="0" lang="ru-RU" sz="1150" b="0" i="0" u="none" strike="noStrike" cap="none" normalizeH="0" baseline="0" dirty="0" smtClean="0">
                          <a:ln>
                            <a:noFill/>
                          </a:ln>
                          <a:solidFill>
                            <a:srgbClr val="04105A"/>
                          </a:solidFill>
                          <a:effectLst/>
                          <a:latin typeface="Calibri" pitchFamily="34" charset="0"/>
                          <a:cs typeface="Times New Roman" pitchFamily="18" charset="0"/>
                        </a:rPr>
                        <a:t> в корреспонденции </a:t>
                      </a:r>
                      <a:r>
                        <a:rPr kumimoji="0" lang="ru-RU" sz="1150" b="1" i="0" u="none" strike="noStrike" cap="none" normalizeH="0" baseline="0" dirty="0" smtClean="0">
                          <a:ln>
                            <a:noFill/>
                          </a:ln>
                          <a:solidFill>
                            <a:srgbClr val="04105A"/>
                          </a:solidFill>
                          <a:effectLst/>
                          <a:latin typeface="Calibri" pitchFamily="34" charset="0"/>
                          <a:cs typeface="Times New Roman" pitchFamily="18" charset="0"/>
                        </a:rPr>
                        <a:t>с кредитом счета 68</a:t>
                      </a:r>
                      <a:r>
                        <a:rPr kumimoji="0" lang="ru-RU" sz="1150" b="0" i="0" u="none" strike="noStrike" cap="none" normalizeH="0" baseline="0" dirty="0" smtClean="0">
                          <a:ln>
                            <a:noFill/>
                          </a:ln>
                          <a:solidFill>
                            <a:srgbClr val="04105A"/>
                          </a:solidFill>
                          <a:effectLst/>
                          <a:latin typeface="Calibri" pitchFamily="34" charset="0"/>
                          <a:cs typeface="Times New Roman" pitchFamily="18" charset="0"/>
                        </a:rPr>
                        <a:t>, а также о прочих платежах, исчисляемых из прибыли (дохода) организации за отчетный период  в соответствии с законодательством, учитываемых на счете </a:t>
                      </a:r>
                      <a:r>
                        <a:rPr kumimoji="0" lang="ru-RU" sz="1150" b="1" i="0" u="none" strike="noStrike" cap="none" normalizeH="0" baseline="0" dirty="0" smtClean="0">
                          <a:ln>
                            <a:noFill/>
                          </a:ln>
                          <a:solidFill>
                            <a:srgbClr val="04105A"/>
                          </a:solidFill>
                          <a:effectLst/>
                          <a:latin typeface="Calibri" pitchFamily="34" charset="0"/>
                          <a:cs typeface="Times New Roman" pitchFamily="18" charset="0"/>
                        </a:rPr>
                        <a:t>99 </a:t>
                      </a:r>
                      <a:r>
                        <a:rPr kumimoji="0" lang="ru-RU" sz="1150" b="0" i="0" u="none" strike="noStrike" cap="none" normalizeH="0" baseline="0" dirty="0" smtClean="0">
                          <a:ln>
                            <a:noFill/>
                          </a:ln>
                          <a:solidFill>
                            <a:srgbClr val="04105A"/>
                          </a:solidFill>
                          <a:effectLst/>
                          <a:latin typeface="Calibri" pitchFamily="34" charset="0"/>
                          <a:cs typeface="Times New Roman" pitchFamily="18" charset="0"/>
                        </a:rPr>
                        <a:t> </a:t>
                      </a:r>
                      <a:r>
                        <a:rPr kumimoji="0" lang="ru-RU" sz="1150" b="1" i="0" u="none" strike="noStrike" cap="none" normalizeH="0" baseline="0" dirty="0" smtClean="0">
                          <a:ln>
                            <a:noFill/>
                          </a:ln>
                          <a:solidFill>
                            <a:srgbClr val="04105A"/>
                          </a:solidFill>
                          <a:effectLst/>
                          <a:latin typeface="Calibri" pitchFamily="34" charset="0"/>
                          <a:cs typeface="Times New Roman" pitchFamily="18" charset="0"/>
                        </a:rPr>
                        <a:t> </a:t>
                      </a:r>
                      <a:r>
                        <a:rPr kumimoji="0" lang="en-US" sz="1150" b="0" i="0" u="none" strike="noStrike" cap="none" normalizeH="0" baseline="0" dirty="0" smtClean="0">
                          <a:ln>
                            <a:noFill/>
                          </a:ln>
                          <a:solidFill>
                            <a:srgbClr val="04105A"/>
                          </a:solidFill>
                          <a:effectLst/>
                          <a:latin typeface="Calibri" pitchFamily="34" charset="0"/>
                          <a:cs typeface="Times New Roman" pitchFamily="18" charset="0"/>
                        </a:rPr>
                        <a:t>(</a:t>
                      </a:r>
                      <a:r>
                        <a:rPr kumimoji="0" lang="ru-RU" sz="1150" b="0" i="0" u="none" strike="noStrike" cap="none" normalizeH="0" baseline="0" dirty="0" smtClean="0">
                          <a:ln>
                            <a:noFill/>
                          </a:ln>
                          <a:solidFill>
                            <a:srgbClr val="04105A"/>
                          </a:solidFill>
                          <a:effectLst/>
                          <a:latin typeface="Calibri" pitchFamily="34" charset="0"/>
                          <a:cs typeface="Times New Roman" pitchFamily="18" charset="0"/>
                        </a:rPr>
                        <a:t>пункт</a:t>
                      </a:r>
                      <a:r>
                        <a:rPr kumimoji="0" lang="en-US" sz="1150" b="0" i="0" u="none" strike="noStrike" cap="none" normalizeH="0" baseline="0" dirty="0" smtClean="0">
                          <a:ln>
                            <a:noFill/>
                          </a:ln>
                          <a:solidFill>
                            <a:srgbClr val="04105A"/>
                          </a:solidFill>
                          <a:effectLst/>
                          <a:latin typeface="Calibri" pitchFamily="34" charset="0"/>
                          <a:cs typeface="Times New Roman" pitchFamily="18" charset="0"/>
                        </a:rPr>
                        <a:t> 17 </a:t>
                      </a:r>
                      <a:r>
                        <a:rPr kumimoji="0" lang="ru-RU" sz="1150" b="0" i="0" u="none" strike="noStrike" cap="none" normalizeH="0" baseline="0" dirty="0" smtClean="0">
                          <a:ln>
                            <a:noFill/>
                          </a:ln>
                          <a:solidFill>
                            <a:srgbClr val="04105A"/>
                          </a:solidFill>
                          <a:effectLst/>
                          <a:latin typeface="Calibri" pitchFamily="34" charset="0"/>
                          <a:cs typeface="Times New Roman" pitchFamily="18" charset="0"/>
                        </a:rPr>
                        <a:t>Указаний).</a:t>
                      </a:r>
                    </a:p>
                  </a:txBody>
                  <a:tcPr marL="3600" marR="36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r>
            </a:tbl>
          </a:graphicData>
        </a:graphic>
      </p:graphicFrame>
    </p:spTree>
    <p:extLst>
      <p:ext uri="{BB962C8B-B14F-4D97-AF65-F5344CB8AC3E}">
        <p14:creationId xmlns:p14="http://schemas.microsoft.com/office/powerpoint/2010/main" val="145934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idx="4294967295"/>
          </p:nvPr>
        </p:nvSpPr>
        <p:spPr>
          <a:xfrm>
            <a:off x="1190625" y="176213"/>
            <a:ext cx="7886700" cy="947737"/>
          </a:xfrm>
        </p:spPr>
        <p:txBody>
          <a:bodyPr/>
          <a:lstStyle/>
          <a:p>
            <a:pPr algn="ctr" eaLnBrk="1" hangingPunct="1"/>
            <a:r>
              <a:rPr lang="ru-RU" sz="2800" b="1" smtClean="0">
                <a:solidFill>
                  <a:srgbClr val="04105A"/>
                </a:solidFill>
              </a:rPr>
              <a:t>12-ф(прибыль) </a:t>
            </a:r>
            <a:br>
              <a:rPr lang="ru-RU" sz="2800" b="1" smtClean="0">
                <a:solidFill>
                  <a:srgbClr val="04105A"/>
                </a:solidFill>
              </a:rPr>
            </a:br>
            <a:r>
              <a:rPr lang="ru-RU" sz="2800" b="1" smtClean="0">
                <a:solidFill>
                  <a:srgbClr val="04105A"/>
                </a:solidFill>
              </a:rPr>
              <a:t>«Отчет о финансовых результатах»</a:t>
            </a:r>
          </a:p>
        </p:txBody>
      </p:sp>
      <p:graphicFrame>
        <p:nvGraphicFramePr>
          <p:cNvPr id="19480" name="Group 24"/>
          <p:cNvGraphicFramePr>
            <a:graphicFrameLocks noGrp="1"/>
          </p:cNvGraphicFramePr>
          <p:nvPr>
            <p:extLst>
              <p:ext uri="{D42A27DB-BD31-4B8C-83A1-F6EECF244321}">
                <p14:modId xmlns:p14="http://schemas.microsoft.com/office/powerpoint/2010/main" val="2165567631"/>
              </p:ext>
            </p:extLst>
          </p:nvPr>
        </p:nvGraphicFramePr>
        <p:xfrm>
          <a:off x="620713" y="1374775"/>
          <a:ext cx="8191500" cy="4035217"/>
        </p:xfrm>
        <a:graphic>
          <a:graphicData uri="http://schemas.openxmlformats.org/drawingml/2006/table">
            <a:tbl>
              <a:tblPr/>
              <a:tblGrid>
                <a:gridCol w="3665537"/>
                <a:gridCol w="438150"/>
                <a:gridCol w="4087813"/>
              </a:tblGrid>
              <a:tr h="457475">
                <a:tc>
                  <a:txBody>
                    <a:bodyPr/>
                    <a:lstStyle/>
                    <a:p>
                      <a:pPr marL="0" marR="0" lvl="1" indent="0" algn="ctr" defTabSz="914400" rtl="0" eaLnBrk="1" fontAlgn="base" latinLnBrk="0" hangingPunct="1">
                        <a:lnSpc>
                          <a:spcPct val="115000"/>
                        </a:lnSpc>
                        <a:spcBef>
                          <a:spcPct val="0"/>
                        </a:spcBef>
                        <a:spcAft>
                          <a:spcPct val="0"/>
                        </a:spcAft>
                        <a:buClrTx/>
                        <a:buSzTx/>
                        <a:buFontTx/>
                        <a:buNone/>
                        <a:tabLst/>
                      </a:pPr>
                      <a:r>
                        <a:rPr kumimoji="0" lang="ru-RU" sz="1100" b="1" i="0" u="none" strike="noStrike" cap="none" normalizeH="0" baseline="0" dirty="0" smtClean="0">
                          <a:ln>
                            <a:noFill/>
                          </a:ln>
                          <a:solidFill>
                            <a:srgbClr val="FFFFFF"/>
                          </a:solidFill>
                          <a:effectLst/>
                          <a:latin typeface="Calibri" pitchFamily="34" charset="0"/>
                        </a:rPr>
                        <a:t>Наименование показателя</a:t>
                      </a:r>
                      <a:endParaRPr kumimoji="0" lang="ru-RU" sz="11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3327" marR="332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472C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b="1" i="0" u="none" strike="noStrike" cap="none" normalizeH="0" baseline="0" smtClean="0">
                          <a:ln>
                            <a:noFill/>
                          </a:ln>
                          <a:solidFill>
                            <a:srgbClr val="FFFFFF"/>
                          </a:solidFill>
                          <a:effectLst/>
                          <a:latin typeface="Calibri" pitchFamily="34" charset="0"/>
                        </a:rPr>
                        <a:t>Код строки</a:t>
                      </a:r>
                      <a:endParaRPr kumimoji="0" lang="ru-RU" sz="1100" b="1" i="0" u="none" strike="noStrike" cap="none" normalizeH="0" baseline="0" smtClean="0">
                        <a:ln>
                          <a:noFill/>
                        </a:ln>
                        <a:solidFill>
                          <a:srgbClr val="FFFFFF"/>
                        </a:solidFill>
                        <a:effectLst/>
                        <a:latin typeface="Times New Roman" pitchFamily="18" charset="0"/>
                        <a:cs typeface="Times New Roman" pitchFamily="18" charset="0"/>
                      </a:endParaRPr>
                    </a:p>
                  </a:txBody>
                  <a:tcPr marL="3327" marR="332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472C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1100" b="1" i="0" u="none" strike="noStrike" cap="none" normalizeH="0" baseline="0" smtClean="0">
                        <a:ln>
                          <a:noFill/>
                        </a:ln>
                        <a:solidFill>
                          <a:srgbClr val="FFFFFF"/>
                        </a:solidFill>
                        <a:effectLst/>
                        <a:latin typeface="Times New Roman" pitchFamily="18" charset="0"/>
                        <a:cs typeface="Times New Roman" pitchFamily="18" charset="0"/>
                      </a:endParaRPr>
                    </a:p>
                  </a:txBody>
                  <a:tcPr marL="3327" marR="332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472C4"/>
                    </a:solidFill>
                  </a:tcPr>
                </a:tc>
              </a:tr>
              <a:tr h="1649882">
                <a:tc>
                  <a:txBody>
                    <a:bodyPr/>
                    <a:lstStyle/>
                    <a:p>
                      <a:pPr marL="0" marR="0" lvl="0" indent="0" algn="l" defTabSz="914400" rtl="0" eaLnBrk="1" fontAlgn="base" latinLnBrk="0" hangingPunct="1">
                        <a:lnSpc>
                          <a:spcPct val="115000"/>
                        </a:lnSpc>
                        <a:spcBef>
                          <a:spcPts val="0"/>
                        </a:spcBef>
                        <a:spcAft>
                          <a:spcPct val="0"/>
                        </a:spcAft>
                        <a:buClrTx/>
                        <a:buSzTx/>
                        <a:buFontTx/>
                        <a:buNone/>
                        <a:tabLst/>
                      </a:pPr>
                      <a:r>
                        <a:rPr kumimoji="0" lang="ru-RU" sz="1200" b="1" i="0" u="none" strike="noStrike" cap="none" normalizeH="0" baseline="0" dirty="0" smtClean="0">
                          <a:ln>
                            <a:noFill/>
                          </a:ln>
                          <a:solidFill>
                            <a:srgbClr val="FFFFFF"/>
                          </a:solidFill>
                          <a:effectLst/>
                          <a:latin typeface="Calibri" pitchFamily="34" charset="0"/>
                        </a:rPr>
                        <a:t>  Прочие налоги и сборы, платежи, исчисляемые из  </a:t>
                      </a:r>
                    </a:p>
                    <a:p>
                      <a:pPr marL="0" marR="0" lvl="0" indent="0" algn="l" defTabSz="914400" rtl="0" eaLnBrk="1" fontAlgn="base" latinLnBrk="0" hangingPunct="1">
                        <a:lnSpc>
                          <a:spcPct val="115000"/>
                        </a:lnSpc>
                        <a:spcBef>
                          <a:spcPts val="0"/>
                        </a:spcBef>
                        <a:spcAft>
                          <a:spcPct val="0"/>
                        </a:spcAft>
                        <a:buClrTx/>
                        <a:buSzTx/>
                        <a:buFontTx/>
                        <a:buNone/>
                        <a:tabLst/>
                      </a:pPr>
                      <a:r>
                        <a:rPr kumimoji="0" lang="ru-RU" sz="1200" b="1" i="0" u="none" strike="noStrike" cap="none" normalizeH="0" baseline="0" dirty="0" smtClean="0">
                          <a:ln>
                            <a:noFill/>
                          </a:ln>
                          <a:solidFill>
                            <a:srgbClr val="FFFFFF"/>
                          </a:solidFill>
                          <a:effectLst/>
                          <a:latin typeface="Calibri" pitchFamily="34" charset="0"/>
                        </a:rPr>
                        <a:t>  прибыли (дохода) </a:t>
                      </a:r>
                      <a:endParaRPr kumimoji="0" lang="ru-RU" sz="12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3810" marR="381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472C4"/>
                    </a:solidFill>
                  </a:tcPr>
                </a:tc>
                <a:tc>
                  <a:txBody>
                    <a:bodyPr/>
                    <a:lstStyle/>
                    <a:p>
                      <a:pPr marL="0" marR="0" lvl="0" indent="0" algn="ctr" defTabSz="914400" rtl="0" eaLnBrk="1" fontAlgn="base" latinLnBrk="0" hangingPunct="1">
                        <a:lnSpc>
                          <a:spcPct val="115000"/>
                        </a:lnSpc>
                        <a:spcBef>
                          <a:spcPts val="600"/>
                        </a:spcBef>
                        <a:spcAft>
                          <a:spcPct val="0"/>
                        </a:spcAft>
                        <a:buClrTx/>
                        <a:buSzTx/>
                        <a:buFontTx/>
                        <a:buNone/>
                        <a:tabLst/>
                      </a:pPr>
                      <a:r>
                        <a:rPr kumimoji="0" lang="ru-RU" sz="1300" b="1" i="0" u="none" strike="noStrike" cap="none" normalizeH="0" baseline="0" dirty="0" smtClean="0">
                          <a:ln>
                            <a:noFill/>
                          </a:ln>
                          <a:solidFill>
                            <a:srgbClr val="04105A"/>
                          </a:solidFill>
                          <a:effectLst/>
                          <a:latin typeface="Calibri" pitchFamily="34" charset="0"/>
                        </a:rPr>
                        <a:t>27</a:t>
                      </a:r>
                      <a:endParaRPr kumimoji="0" lang="ru-RU" sz="1300" b="1" i="0" u="none" strike="noStrike" cap="none" normalizeH="0" baseline="0" dirty="0" smtClean="0">
                        <a:ln>
                          <a:noFill/>
                        </a:ln>
                        <a:solidFill>
                          <a:srgbClr val="04105A"/>
                        </a:solidFill>
                        <a:effectLst/>
                        <a:latin typeface="Times New Roman" pitchFamily="18" charset="0"/>
                        <a:cs typeface="Times New Roman" pitchFamily="18" charset="0"/>
                      </a:endParaRPr>
                    </a:p>
                  </a:txBody>
                  <a:tcPr marL="3810" marR="381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0" marR="0" lvl="0" indent="0" algn="l" defTabSz="914400" rtl="0" eaLnBrk="1" fontAlgn="base" latinLnBrk="0" hangingPunct="1">
                        <a:lnSpc>
                          <a:spcPct val="100000"/>
                        </a:lnSpc>
                        <a:spcBef>
                          <a:spcPct val="0"/>
                        </a:spcBef>
                        <a:spcAft>
                          <a:spcPct val="0"/>
                        </a:spcAft>
                        <a:buClr>
                          <a:srgbClr val="04105A"/>
                        </a:buClr>
                        <a:buSzTx/>
                        <a:buFont typeface="Arial" charset="0"/>
                        <a:buNone/>
                        <a:tabLst/>
                      </a:pPr>
                      <a:r>
                        <a:rPr kumimoji="0" lang="ru-RU" sz="1150" b="0" i="0" u="none" strike="noStrike" cap="none" normalizeH="0" baseline="0" dirty="0" smtClean="0">
                          <a:ln>
                            <a:noFill/>
                          </a:ln>
                          <a:solidFill>
                            <a:srgbClr val="04105A"/>
                          </a:solidFill>
                          <a:effectLst/>
                          <a:latin typeface="Calibri" pitchFamily="34" charset="0"/>
                          <a:cs typeface="Times New Roman" pitchFamily="18" charset="0"/>
                        </a:rPr>
                        <a:t>Если сумма финансового результата от передачи произведенной продукции, выполненных работ, оказанных услуг другому филиалу в пределах одного юридического лица в бухгалтерском учете отражается по </a:t>
                      </a:r>
                      <a:r>
                        <a:rPr kumimoji="0" lang="ru-RU" sz="1150" b="1" i="0" u="none" strike="noStrike" cap="none" normalizeH="0" baseline="0" dirty="0" smtClean="0">
                          <a:ln>
                            <a:noFill/>
                          </a:ln>
                          <a:solidFill>
                            <a:srgbClr val="04105A"/>
                          </a:solidFill>
                          <a:effectLst/>
                          <a:latin typeface="Calibri" pitchFamily="34" charset="0"/>
                          <a:cs typeface="Times New Roman" pitchFamily="18" charset="0"/>
                        </a:rPr>
                        <a:t>дебету счета 99</a:t>
                      </a:r>
                      <a:r>
                        <a:rPr kumimoji="0" lang="ru-RU" sz="1150" b="0" i="0" u="none" strike="noStrike" cap="none" normalizeH="0" baseline="0" dirty="0" smtClean="0">
                          <a:ln>
                            <a:noFill/>
                          </a:ln>
                          <a:solidFill>
                            <a:srgbClr val="04105A"/>
                          </a:solidFill>
                          <a:effectLst/>
                          <a:latin typeface="Calibri" pitchFamily="34" charset="0"/>
                          <a:cs typeface="Times New Roman" pitchFamily="18" charset="0"/>
                        </a:rPr>
                        <a:t> «Прибыли и убытки» и </a:t>
                      </a:r>
                      <a:r>
                        <a:rPr kumimoji="0" lang="ru-RU" sz="1150" b="1" i="0" u="none" strike="noStrike" cap="none" normalizeH="0" baseline="0" dirty="0" smtClean="0">
                          <a:ln>
                            <a:noFill/>
                          </a:ln>
                          <a:solidFill>
                            <a:srgbClr val="04105A"/>
                          </a:solidFill>
                          <a:effectLst/>
                          <a:latin typeface="Calibri" pitchFamily="34" charset="0"/>
                          <a:cs typeface="Times New Roman" pitchFamily="18" charset="0"/>
                        </a:rPr>
                        <a:t>кредиту счета 79</a:t>
                      </a:r>
                      <a:r>
                        <a:rPr kumimoji="0" lang="ru-RU" sz="1150" b="0" i="0" u="none" strike="noStrike" cap="none" normalizeH="0" baseline="0" dirty="0" smtClean="0">
                          <a:ln>
                            <a:noFill/>
                          </a:ln>
                          <a:solidFill>
                            <a:srgbClr val="04105A"/>
                          </a:solidFill>
                          <a:effectLst/>
                          <a:latin typeface="Calibri" pitchFamily="34" charset="0"/>
                          <a:cs typeface="Times New Roman" pitchFamily="18" charset="0"/>
                        </a:rPr>
                        <a:t> «Внутрихозяйственные расчеты»,  то в форме 12-ф (прибыль) сумма финансового результата от таких операций отражается по строке 27 «Прочие налоги и сборы, платежи, исчисляемые из прибыли (дохода)».</a:t>
                      </a:r>
                    </a:p>
                  </a:txBody>
                  <a:tcPr marL="3810" marR="381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r>
              <a:tr h="1823293">
                <a:tc>
                  <a:txBody>
                    <a:bodyPr/>
                    <a:lstStyle/>
                    <a:p>
                      <a:pPr marL="0" marR="0" lvl="0" indent="0" algn="l" defTabSz="914400" rtl="0" eaLnBrk="1" fontAlgn="base" latinLnBrk="0" hangingPunct="1">
                        <a:lnSpc>
                          <a:spcPct val="115000"/>
                        </a:lnSpc>
                        <a:spcBef>
                          <a:spcPts val="0"/>
                        </a:spcBef>
                        <a:spcAft>
                          <a:spcPct val="0"/>
                        </a:spcAft>
                        <a:buClrTx/>
                        <a:buSzTx/>
                        <a:buFontTx/>
                        <a:buNone/>
                        <a:tabLst/>
                      </a:pPr>
                      <a:r>
                        <a:rPr kumimoji="0" lang="ru-RU" sz="1200" b="1" i="0" u="none" strike="noStrike" cap="none" normalizeH="0" baseline="0" dirty="0" smtClean="0">
                          <a:ln>
                            <a:noFill/>
                          </a:ln>
                          <a:solidFill>
                            <a:srgbClr val="FFFFFF"/>
                          </a:solidFill>
                          <a:effectLst/>
                          <a:latin typeface="Calibri" pitchFamily="34" charset="0"/>
                        </a:rPr>
                        <a:t> Средства, полученные из бюджета на покрытие  </a:t>
                      </a:r>
                    </a:p>
                    <a:p>
                      <a:pPr marL="0" marR="0" lvl="0" indent="0" algn="l" defTabSz="914400" rtl="0" eaLnBrk="1" fontAlgn="base" latinLnBrk="0" hangingPunct="1">
                        <a:lnSpc>
                          <a:spcPct val="115000"/>
                        </a:lnSpc>
                        <a:spcBef>
                          <a:spcPts val="0"/>
                        </a:spcBef>
                        <a:spcAft>
                          <a:spcPct val="0"/>
                        </a:spcAft>
                        <a:buClrTx/>
                        <a:buSzTx/>
                        <a:buFontTx/>
                        <a:buNone/>
                        <a:tabLst/>
                      </a:pPr>
                      <a:r>
                        <a:rPr kumimoji="0" lang="ru-RU" sz="1200" b="1" i="0" u="none" strike="noStrike" cap="none" normalizeH="0" baseline="0" dirty="0" smtClean="0">
                          <a:ln>
                            <a:noFill/>
                          </a:ln>
                          <a:solidFill>
                            <a:srgbClr val="FFFFFF"/>
                          </a:solidFill>
                          <a:effectLst/>
                          <a:latin typeface="Calibri" pitchFamily="34" charset="0"/>
                        </a:rPr>
                        <a:t> убытков, в связи с государственным регулированием</a:t>
                      </a:r>
                    </a:p>
                    <a:p>
                      <a:pPr marL="0" marR="0" lvl="0" indent="0" algn="l" defTabSz="914400" rtl="0" eaLnBrk="1" fontAlgn="base" latinLnBrk="0" hangingPunct="1">
                        <a:lnSpc>
                          <a:spcPct val="115000"/>
                        </a:lnSpc>
                        <a:spcBef>
                          <a:spcPts val="0"/>
                        </a:spcBef>
                        <a:spcAft>
                          <a:spcPct val="0"/>
                        </a:spcAft>
                        <a:buClrTx/>
                        <a:buSzTx/>
                        <a:buFontTx/>
                        <a:buNone/>
                        <a:tabLst/>
                      </a:pPr>
                      <a:r>
                        <a:rPr kumimoji="0" lang="ru-RU" sz="1200" b="1" i="0" u="none" strike="noStrike" cap="none" normalizeH="0" baseline="0" dirty="0" smtClean="0">
                          <a:ln>
                            <a:noFill/>
                          </a:ln>
                          <a:solidFill>
                            <a:srgbClr val="FFFFFF"/>
                          </a:solidFill>
                          <a:effectLst/>
                          <a:latin typeface="Calibri" pitchFamily="34" charset="0"/>
                        </a:rPr>
                        <a:t> цен и тарифов, на возмещение текущих затрат</a:t>
                      </a:r>
                      <a:endParaRPr kumimoji="0" lang="ru-RU" sz="12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3810" marR="381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472C4"/>
                    </a:solidFill>
                  </a:tcPr>
                </a:tc>
                <a:tc>
                  <a:txBody>
                    <a:bodyPr/>
                    <a:lstStyle/>
                    <a:p>
                      <a:pPr marL="0" marR="0" lvl="0" indent="0" algn="ctr" defTabSz="914400" rtl="0" eaLnBrk="1" fontAlgn="base" latinLnBrk="0" hangingPunct="1">
                        <a:lnSpc>
                          <a:spcPct val="115000"/>
                        </a:lnSpc>
                        <a:spcBef>
                          <a:spcPts val="600"/>
                        </a:spcBef>
                        <a:spcAft>
                          <a:spcPct val="0"/>
                        </a:spcAft>
                        <a:buClrTx/>
                        <a:buSzTx/>
                        <a:buFontTx/>
                        <a:buNone/>
                        <a:tabLst/>
                      </a:pPr>
                      <a:r>
                        <a:rPr kumimoji="0" lang="ru-RU" sz="1300" b="1" i="0" u="none" strike="noStrike" cap="none" normalizeH="0" baseline="0" dirty="0" smtClean="0">
                          <a:ln>
                            <a:noFill/>
                          </a:ln>
                          <a:solidFill>
                            <a:srgbClr val="04105A"/>
                          </a:solidFill>
                          <a:effectLst/>
                          <a:latin typeface="Calibri" pitchFamily="34" charset="0"/>
                        </a:rPr>
                        <a:t>29</a:t>
                      </a:r>
                      <a:endParaRPr kumimoji="0" lang="ru-RU" sz="1300" b="1" i="0" u="none" strike="noStrike" cap="none" normalizeH="0" baseline="0" dirty="0" smtClean="0">
                        <a:ln>
                          <a:noFill/>
                        </a:ln>
                        <a:solidFill>
                          <a:srgbClr val="04105A"/>
                        </a:solidFill>
                        <a:effectLst/>
                        <a:latin typeface="Times New Roman" pitchFamily="18" charset="0"/>
                        <a:cs typeface="Times New Roman" pitchFamily="18" charset="0"/>
                      </a:endParaRPr>
                    </a:p>
                  </a:txBody>
                  <a:tcPr marL="3810" marR="381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ru-RU" sz="1150" b="0" i="0" u="none" strike="noStrike" cap="none" normalizeH="0" baseline="0" dirty="0" smtClean="0">
                          <a:ln>
                            <a:noFill/>
                          </a:ln>
                          <a:solidFill>
                            <a:srgbClr val="04105A"/>
                          </a:solidFill>
                          <a:effectLst/>
                          <a:latin typeface="Calibri" pitchFamily="34" charset="0"/>
                        </a:rPr>
                        <a:t> </a:t>
                      </a:r>
                      <a:r>
                        <a:rPr kumimoji="0" lang="ru-RU" sz="1150" b="0" i="0" u="none" strike="noStrike" cap="none" normalizeH="0" baseline="0" dirty="0" smtClean="0">
                          <a:ln>
                            <a:noFill/>
                          </a:ln>
                          <a:solidFill>
                            <a:srgbClr val="04105A"/>
                          </a:solidFill>
                          <a:effectLst/>
                          <a:latin typeface="Calibri" pitchFamily="34" charset="0"/>
                          <a:cs typeface="Times New Roman" pitchFamily="18" charset="0"/>
                        </a:rPr>
                        <a:t>Отражаются суммы средств, фактически полученных из бюджета на безвозмездной основе:</a:t>
                      </a:r>
                    </a:p>
                    <a:p>
                      <a:pPr marL="0" marR="0" lvl="0" indent="0" algn="l" defTabSz="914400" rtl="0" eaLnBrk="1" fontAlgn="base" latinLnBrk="0" hangingPunct="1">
                        <a:lnSpc>
                          <a:spcPct val="100000"/>
                        </a:lnSpc>
                        <a:spcBef>
                          <a:spcPct val="0"/>
                        </a:spcBef>
                        <a:spcAft>
                          <a:spcPct val="0"/>
                        </a:spcAft>
                        <a:buClr>
                          <a:srgbClr val="04105A"/>
                        </a:buClr>
                        <a:buSzTx/>
                        <a:buFont typeface="Arial" charset="0"/>
                        <a:buChar char="•"/>
                        <a:tabLst/>
                      </a:pPr>
                      <a:r>
                        <a:rPr kumimoji="0" lang="ru-RU" sz="1150" b="0" i="0" u="none" strike="noStrike" cap="none" normalizeH="0" baseline="0" dirty="0" smtClean="0">
                          <a:ln>
                            <a:noFill/>
                          </a:ln>
                          <a:solidFill>
                            <a:srgbClr val="04105A"/>
                          </a:solidFill>
                          <a:effectLst/>
                          <a:latin typeface="Calibri" pitchFamily="34" charset="0"/>
                          <a:cs typeface="Times New Roman" pitchFamily="18" charset="0"/>
                        </a:rPr>
                        <a:t>в связи с государственным регулированием цен и тарифов;</a:t>
                      </a:r>
                    </a:p>
                    <a:p>
                      <a:pPr marL="0" marR="0" lvl="0" indent="0" algn="l" defTabSz="914400" rtl="0" eaLnBrk="1" fontAlgn="base" latinLnBrk="0" hangingPunct="1">
                        <a:lnSpc>
                          <a:spcPct val="100000"/>
                        </a:lnSpc>
                        <a:spcBef>
                          <a:spcPct val="0"/>
                        </a:spcBef>
                        <a:spcAft>
                          <a:spcPct val="0"/>
                        </a:spcAft>
                        <a:buClr>
                          <a:srgbClr val="04105A"/>
                        </a:buClr>
                        <a:buSzTx/>
                        <a:buFont typeface="Arial" charset="0"/>
                        <a:buChar char="•"/>
                        <a:tabLst/>
                      </a:pPr>
                      <a:r>
                        <a:rPr kumimoji="0" lang="ru-RU" sz="1150" b="0" i="0" u="none" strike="noStrike" cap="none" normalizeH="0" baseline="0" dirty="0" smtClean="0">
                          <a:ln>
                            <a:noFill/>
                          </a:ln>
                          <a:solidFill>
                            <a:srgbClr val="04105A"/>
                          </a:solidFill>
                          <a:effectLst/>
                          <a:latin typeface="Calibri" pitchFamily="34" charset="0"/>
                          <a:cs typeface="Times New Roman" pitchFamily="18" charset="0"/>
                        </a:rPr>
                        <a:t>на покрытие убытков;</a:t>
                      </a:r>
                    </a:p>
                    <a:p>
                      <a:pPr marL="0" marR="0" lvl="0" indent="0" algn="l" defTabSz="914400" rtl="0" eaLnBrk="1" fontAlgn="base" latinLnBrk="0" hangingPunct="1">
                        <a:lnSpc>
                          <a:spcPct val="100000"/>
                        </a:lnSpc>
                        <a:spcBef>
                          <a:spcPct val="0"/>
                        </a:spcBef>
                        <a:spcAft>
                          <a:spcPct val="0"/>
                        </a:spcAft>
                        <a:buClr>
                          <a:srgbClr val="04105A"/>
                        </a:buClr>
                        <a:buSzTx/>
                        <a:buFont typeface="Arial" charset="0"/>
                        <a:buChar char="•"/>
                        <a:tabLst/>
                      </a:pPr>
                      <a:r>
                        <a:rPr kumimoji="0" lang="ru-RU" sz="1150" b="0" i="0" u="none" strike="noStrike" cap="none" normalizeH="0" baseline="0" dirty="0" smtClean="0">
                          <a:ln>
                            <a:noFill/>
                          </a:ln>
                          <a:solidFill>
                            <a:srgbClr val="04105A"/>
                          </a:solidFill>
                          <a:effectLst/>
                          <a:latin typeface="Calibri" pitchFamily="34" charset="0"/>
                          <a:cs typeface="Times New Roman" pitchFamily="18" charset="0"/>
                        </a:rPr>
                        <a:t>на возмещение разницы между расходами и доходами государственным театрально-зрелищным организациям и др. </a:t>
                      </a:r>
                    </a:p>
                    <a:p>
                      <a:pPr marL="0" marR="0" lvl="0" indent="0" algn="l" defTabSz="914400" rtl="0" eaLnBrk="1" fontAlgn="base" latinLnBrk="0" hangingPunct="1">
                        <a:lnSpc>
                          <a:spcPct val="100000"/>
                        </a:lnSpc>
                        <a:spcBef>
                          <a:spcPct val="0"/>
                        </a:spcBef>
                        <a:spcAft>
                          <a:spcPct val="0"/>
                        </a:spcAft>
                        <a:buClr>
                          <a:srgbClr val="04105A"/>
                        </a:buClr>
                        <a:buSzTx/>
                        <a:buFont typeface="Arial" charset="0"/>
                        <a:buNone/>
                        <a:tabLst/>
                      </a:pPr>
                      <a:r>
                        <a:rPr kumimoji="0" lang="ru-RU" sz="1150" b="0" i="0" u="none" strike="noStrike" cap="none" normalizeH="0" baseline="0" dirty="0" smtClean="0">
                          <a:ln>
                            <a:noFill/>
                          </a:ln>
                          <a:solidFill>
                            <a:srgbClr val="04105A"/>
                          </a:solidFill>
                          <a:effectLst/>
                          <a:latin typeface="Calibri" pitchFamily="34" charset="0"/>
                          <a:cs typeface="Times New Roman" pitchFamily="18" charset="0"/>
                        </a:rPr>
                        <a:t>(пункт 19 указаний).</a:t>
                      </a:r>
                    </a:p>
                    <a:p>
                      <a:pPr marL="0" marR="0" lvl="0" indent="0" algn="l" defTabSz="914400" rtl="0" eaLnBrk="1" fontAlgn="base" latinLnBrk="0" hangingPunct="1">
                        <a:lnSpc>
                          <a:spcPct val="100000"/>
                        </a:lnSpc>
                        <a:spcBef>
                          <a:spcPct val="0"/>
                        </a:spcBef>
                        <a:spcAft>
                          <a:spcPct val="0"/>
                        </a:spcAft>
                        <a:buClr>
                          <a:srgbClr val="04105A"/>
                        </a:buClr>
                        <a:buSzTx/>
                        <a:buFont typeface="Arial" charset="0"/>
                        <a:buNone/>
                        <a:tabLst/>
                      </a:pPr>
                      <a:r>
                        <a:rPr kumimoji="0" lang="ru-RU" sz="1150" b="1" i="0" u="sng" strike="noStrike" cap="none" normalizeH="0" baseline="0" dirty="0" smtClean="0">
                          <a:ln>
                            <a:noFill/>
                          </a:ln>
                          <a:solidFill>
                            <a:srgbClr val="CC0066"/>
                          </a:solidFill>
                          <a:effectLst/>
                          <a:latin typeface="Calibri" pitchFamily="34" charset="0"/>
                          <a:cs typeface="Times New Roman" pitchFamily="18" charset="0"/>
                        </a:rPr>
                        <a:t>Не отражаются</a:t>
                      </a:r>
                      <a:r>
                        <a:rPr kumimoji="0" lang="ru-RU" sz="1150" b="1" i="0" u="none" strike="noStrike" cap="none" normalizeH="0" baseline="0" dirty="0" smtClean="0">
                          <a:ln>
                            <a:noFill/>
                          </a:ln>
                          <a:solidFill>
                            <a:srgbClr val="CC0066"/>
                          </a:solidFill>
                          <a:effectLst/>
                          <a:latin typeface="Calibri" pitchFamily="34" charset="0"/>
                          <a:cs typeface="Times New Roman" pitchFamily="18" charset="0"/>
                        </a:rPr>
                        <a:t> - суммы дотаций полученные на закупку основных средств, погашение лизинговых платежей и иную инвестиционную деятельность.</a:t>
                      </a:r>
                    </a:p>
                    <a:p>
                      <a:pPr marL="0" marR="0" lvl="0" indent="0" algn="l" defTabSz="914400" rtl="0" eaLnBrk="1" fontAlgn="base" latinLnBrk="0" hangingPunct="1">
                        <a:lnSpc>
                          <a:spcPct val="100000"/>
                        </a:lnSpc>
                        <a:spcBef>
                          <a:spcPct val="0"/>
                        </a:spcBef>
                        <a:spcAft>
                          <a:spcPct val="0"/>
                        </a:spcAft>
                        <a:buClr>
                          <a:srgbClr val="04105A"/>
                        </a:buClr>
                        <a:buSzTx/>
                        <a:buFont typeface="Arial" charset="0"/>
                        <a:buNone/>
                        <a:tabLst/>
                      </a:pPr>
                      <a:endParaRPr kumimoji="0" lang="ru-RU" sz="1150" b="1" i="0" u="none" strike="noStrike" cap="none" normalizeH="0" baseline="0" dirty="0" smtClean="0">
                        <a:ln>
                          <a:noFill/>
                        </a:ln>
                        <a:solidFill>
                          <a:srgbClr val="CC0066"/>
                        </a:solidFill>
                        <a:effectLst/>
                        <a:latin typeface="Calibri" pitchFamily="34" charset="0"/>
                        <a:cs typeface="Times New Roman" pitchFamily="18" charset="0"/>
                      </a:endParaRPr>
                    </a:p>
                  </a:txBody>
                  <a:tcPr marL="3810" marR="381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r>
            </a:tbl>
          </a:graphicData>
        </a:graphic>
      </p:graphicFrame>
    </p:spTree>
    <p:extLst>
      <p:ext uri="{BB962C8B-B14F-4D97-AF65-F5344CB8AC3E}">
        <p14:creationId xmlns:p14="http://schemas.microsoft.com/office/powerpoint/2010/main" val="136404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1190625" y="307975"/>
            <a:ext cx="7886700" cy="815975"/>
          </a:xfrm>
        </p:spPr>
        <p:txBody>
          <a:bodyPr/>
          <a:lstStyle/>
          <a:p>
            <a:pPr algn="ctr" eaLnBrk="1" hangingPunct="1"/>
            <a:r>
              <a:rPr lang="ru-RU" sz="2800" b="1" smtClean="0">
                <a:solidFill>
                  <a:srgbClr val="04105A"/>
                </a:solidFill>
              </a:rPr>
              <a:t>12-ф(прибыль) </a:t>
            </a:r>
            <a:br>
              <a:rPr lang="ru-RU" sz="2800" b="1" smtClean="0">
                <a:solidFill>
                  <a:srgbClr val="04105A"/>
                </a:solidFill>
              </a:rPr>
            </a:br>
            <a:r>
              <a:rPr lang="ru-RU" sz="2800" b="1" smtClean="0">
                <a:solidFill>
                  <a:srgbClr val="04105A"/>
                </a:solidFill>
              </a:rPr>
              <a:t>«Отчет о финансовых результатах»</a:t>
            </a:r>
          </a:p>
        </p:txBody>
      </p:sp>
      <p:graphicFrame>
        <p:nvGraphicFramePr>
          <p:cNvPr id="5" name="Объект 3"/>
          <p:cNvGraphicFramePr>
            <a:graphicFrameLocks noGrp="1"/>
          </p:cNvGraphicFramePr>
          <p:nvPr>
            <p:ph idx="1"/>
            <p:extLst>
              <p:ext uri="{D42A27DB-BD31-4B8C-83A1-F6EECF244321}">
                <p14:modId xmlns:p14="http://schemas.microsoft.com/office/powerpoint/2010/main" val="1461054220"/>
              </p:ext>
            </p:extLst>
          </p:nvPr>
        </p:nvGraphicFramePr>
        <p:xfrm>
          <a:off x="1200150" y="1195388"/>
          <a:ext cx="7772400" cy="4037076"/>
        </p:xfrm>
        <a:graphic>
          <a:graphicData uri="http://schemas.openxmlformats.org/drawingml/2006/table">
            <a:tbl>
              <a:tblPr firstRow="1" firstCol="1" bandRow="1">
                <a:tableStyleId>{7DF18680-E054-41AD-8BC1-D1AEF772440D}</a:tableStyleId>
              </a:tblPr>
              <a:tblGrid>
                <a:gridCol w="3628800">
                  <a:extLst>
                    <a:ext uri="{9D8B030D-6E8A-4147-A177-3AD203B41FA5}"/>
                  </a:extLst>
                </a:gridCol>
                <a:gridCol w="475200">
                  <a:extLst>
                    <a:ext uri="{9D8B030D-6E8A-4147-A177-3AD203B41FA5}"/>
                  </a:extLst>
                </a:gridCol>
                <a:gridCol w="3668400">
                  <a:extLst>
                    <a:ext uri="{9D8B030D-6E8A-4147-A177-3AD203B41FA5}"/>
                  </a:extLst>
                </a:gridCol>
              </a:tblGrid>
              <a:tr h="370295">
                <a:tc>
                  <a:txBody>
                    <a:bodyPr/>
                    <a:lstStyle/>
                    <a:p>
                      <a:pPr lvl="1" algn="ctr">
                        <a:lnSpc>
                          <a:spcPct val="115000"/>
                        </a:lnSpc>
                        <a:spcAft>
                          <a:spcPts val="0"/>
                        </a:spcAft>
                      </a:pPr>
                      <a:r>
                        <a:rPr lang="ru-RU" sz="1100" dirty="0">
                          <a:effectLst/>
                        </a:rPr>
                        <a:t>Наименование показателя</a:t>
                      </a:r>
                      <a:endParaRPr lang="ru-RU" sz="1100" dirty="0">
                        <a:effectLst/>
                        <a:latin typeface="Times New Roman"/>
                        <a:ea typeface="Times New Roman"/>
                        <a:cs typeface="Times New Roman"/>
                      </a:endParaRPr>
                    </a:p>
                  </a:txBody>
                  <a:tcPr marL="3327" marR="3327" marT="0" marB="0" anchor="ctr"/>
                </a:tc>
                <a:tc>
                  <a:txBody>
                    <a:bodyPr/>
                    <a:lstStyle/>
                    <a:p>
                      <a:pPr algn="ctr">
                        <a:lnSpc>
                          <a:spcPct val="115000"/>
                        </a:lnSpc>
                        <a:spcAft>
                          <a:spcPts val="0"/>
                        </a:spcAft>
                      </a:pPr>
                      <a:r>
                        <a:rPr lang="ru-RU" sz="1100" dirty="0">
                          <a:effectLst/>
                        </a:rPr>
                        <a:t>Код строки</a:t>
                      </a:r>
                      <a:endParaRPr lang="ru-RU" sz="1100" dirty="0">
                        <a:effectLst/>
                        <a:latin typeface="Times New Roman"/>
                        <a:ea typeface="Times New Roman"/>
                        <a:cs typeface="Times New Roman"/>
                      </a:endParaRPr>
                    </a:p>
                  </a:txBody>
                  <a:tcPr marL="3327" marR="3327" marT="0" marB="0" anchor="ctr"/>
                </a:tc>
                <a:tc>
                  <a:txBody>
                    <a:bodyPr/>
                    <a:lstStyle/>
                    <a:p>
                      <a:pPr lvl="1" algn="ctr">
                        <a:lnSpc>
                          <a:spcPct val="115000"/>
                        </a:lnSpc>
                        <a:spcAft>
                          <a:spcPts val="0"/>
                        </a:spcAft>
                      </a:pPr>
                      <a:endParaRPr lang="ru-RU" sz="1100" dirty="0">
                        <a:effectLst/>
                        <a:latin typeface="Times New Roman"/>
                        <a:ea typeface="Times New Roman"/>
                        <a:cs typeface="Times New Roman"/>
                      </a:endParaRPr>
                    </a:p>
                    <a:p>
                      <a:pPr lvl="1" algn="ctr">
                        <a:lnSpc>
                          <a:spcPct val="115000"/>
                        </a:lnSpc>
                        <a:spcAft>
                          <a:spcPts val="0"/>
                        </a:spcAft>
                      </a:pPr>
                      <a:endParaRPr lang="ru-RU" sz="1100" dirty="0">
                        <a:effectLst/>
                        <a:latin typeface="Times New Roman"/>
                        <a:ea typeface="Times New Roman"/>
                        <a:cs typeface="Times New Roman"/>
                      </a:endParaRPr>
                    </a:p>
                  </a:txBody>
                  <a:tcPr marL="3327" marR="3327" marT="0" marB="0" anchor="ctr"/>
                </a:tc>
                <a:extLst>
                  <a:ext uri="{0D108BD9-81ED-4DB2-BD59-A6C34878D82A}"/>
                </a:extLst>
              </a:tr>
              <a:tr h="1106356">
                <a:tc>
                  <a:txBody>
                    <a:bodyPr/>
                    <a:lstStyle/>
                    <a:p>
                      <a:pPr>
                        <a:lnSpc>
                          <a:spcPct val="115000"/>
                        </a:lnSpc>
                        <a:spcBef>
                          <a:spcPts val="0"/>
                        </a:spcBef>
                        <a:spcAft>
                          <a:spcPts val="0"/>
                        </a:spcAft>
                      </a:pPr>
                      <a:r>
                        <a:rPr lang="ru-RU" sz="1200" dirty="0" smtClean="0">
                          <a:effectLst/>
                        </a:rPr>
                        <a:t>    Направлено </a:t>
                      </a:r>
                      <a:r>
                        <a:rPr lang="ru-RU" sz="1200" dirty="0">
                          <a:effectLst/>
                        </a:rPr>
                        <a:t>средств на погашение кредитов </a:t>
                      </a:r>
                      <a:endParaRPr lang="ru-RU" sz="1200" dirty="0" smtClean="0">
                        <a:effectLst/>
                      </a:endParaRPr>
                    </a:p>
                    <a:p>
                      <a:pPr>
                        <a:lnSpc>
                          <a:spcPct val="115000"/>
                        </a:lnSpc>
                        <a:spcBef>
                          <a:spcPts val="0"/>
                        </a:spcBef>
                        <a:spcAft>
                          <a:spcPts val="0"/>
                        </a:spcAft>
                      </a:pPr>
                      <a:r>
                        <a:rPr lang="ru-RU" sz="1200" dirty="0" smtClean="0">
                          <a:effectLst/>
                        </a:rPr>
                        <a:t>    банков </a:t>
                      </a:r>
                      <a:r>
                        <a:rPr lang="ru-RU" sz="1200" baseline="0" dirty="0" smtClean="0">
                          <a:effectLst/>
                        </a:rPr>
                        <a:t> </a:t>
                      </a:r>
                      <a:r>
                        <a:rPr lang="ru-RU" sz="1200" dirty="0" smtClean="0">
                          <a:effectLst/>
                        </a:rPr>
                        <a:t>и </a:t>
                      </a:r>
                      <a:r>
                        <a:rPr lang="ru-RU" sz="1200" dirty="0">
                          <a:effectLst/>
                        </a:rPr>
                        <a:t>займов</a:t>
                      </a:r>
                      <a:endParaRPr lang="ru-RU" sz="1200" dirty="0">
                        <a:effectLst/>
                        <a:latin typeface="Times New Roman"/>
                        <a:ea typeface="Times New Roman"/>
                        <a:cs typeface="Times New Roman"/>
                      </a:endParaRPr>
                    </a:p>
                  </a:txBody>
                  <a:tcPr marL="3810" marR="3810" marT="0" marB="0" anchor="ctr"/>
                </a:tc>
                <a:tc>
                  <a:txBody>
                    <a:bodyPr/>
                    <a:lstStyle/>
                    <a:p>
                      <a:pPr algn="ctr">
                        <a:lnSpc>
                          <a:spcPct val="115000"/>
                        </a:lnSpc>
                        <a:spcBef>
                          <a:spcPts val="600"/>
                        </a:spcBef>
                        <a:spcAft>
                          <a:spcPts val="0"/>
                        </a:spcAft>
                      </a:pPr>
                      <a:r>
                        <a:rPr lang="ru-RU" sz="1300" b="1" dirty="0">
                          <a:solidFill>
                            <a:srgbClr val="04105A"/>
                          </a:solidFill>
                          <a:effectLst/>
                        </a:rPr>
                        <a:t>31</a:t>
                      </a:r>
                      <a:endParaRPr lang="ru-RU" sz="1300" b="1" dirty="0">
                        <a:solidFill>
                          <a:srgbClr val="04105A"/>
                        </a:solidFill>
                        <a:effectLst/>
                        <a:latin typeface="Times New Roman"/>
                        <a:ea typeface="Times New Roman"/>
                        <a:cs typeface="Times New Roman"/>
                      </a:endParaRPr>
                    </a:p>
                  </a:txBody>
                  <a:tcPr marL="3810" marR="3810" marT="0" marB="0" anchor="ctr"/>
                </a:tc>
                <a:tc rowSpan="4">
                  <a:txBody>
                    <a:bodyPr/>
                    <a:lstStyle/>
                    <a:p>
                      <a:pPr>
                        <a:lnSpc>
                          <a:spcPct val="115000"/>
                        </a:lnSpc>
                        <a:spcBef>
                          <a:spcPts val="600"/>
                        </a:spcBef>
                        <a:spcAft>
                          <a:spcPts val="0"/>
                        </a:spcAft>
                      </a:pPr>
                      <a:r>
                        <a:rPr lang="ru-RU" sz="1000" dirty="0">
                          <a:solidFill>
                            <a:srgbClr val="04105A"/>
                          </a:solidFill>
                          <a:effectLst/>
                        </a:rPr>
                        <a:t> </a:t>
                      </a:r>
                      <a:r>
                        <a:rPr lang="ru-RU" sz="1200" b="1" u="sng" dirty="0">
                          <a:solidFill>
                            <a:srgbClr val="00B050"/>
                          </a:solidFill>
                          <a:effectLst/>
                        </a:rPr>
                        <a:t>ОТРАЖАЮТСЯ:</a:t>
                      </a:r>
                      <a:endParaRPr lang="ru-RU" sz="1000" b="1" u="sng" dirty="0">
                        <a:solidFill>
                          <a:srgbClr val="00B050"/>
                        </a:solidFill>
                        <a:effectLst/>
                      </a:endParaRPr>
                    </a:p>
                    <a:p>
                      <a:pPr marL="361950" indent="-171450">
                        <a:lnSpc>
                          <a:spcPct val="115000"/>
                        </a:lnSpc>
                        <a:spcBef>
                          <a:spcPts val="0"/>
                        </a:spcBef>
                        <a:spcAft>
                          <a:spcPts val="0"/>
                        </a:spcAft>
                        <a:buFont typeface="Arial" panose="020B0604020202020204" pitchFamily="34" charset="0"/>
                        <a:buChar char="•"/>
                      </a:pPr>
                      <a:r>
                        <a:rPr lang="ru-RU" sz="1200" kern="1200" dirty="0">
                          <a:solidFill>
                            <a:srgbClr val="04105A"/>
                          </a:solidFill>
                          <a:effectLst/>
                          <a:latin typeface="+mn-lt"/>
                          <a:ea typeface="+mn-ea"/>
                          <a:cs typeface="+mn-cs"/>
                        </a:rPr>
                        <a:t>данные о средствах, </a:t>
                      </a:r>
                      <a:r>
                        <a:rPr lang="ru-RU" sz="1200" b="1" u="sng" kern="1200" dirty="0" smtClean="0">
                          <a:solidFill>
                            <a:srgbClr val="04105A"/>
                          </a:solidFill>
                          <a:effectLst/>
                          <a:latin typeface="+mn-lt"/>
                          <a:ea typeface="+mn-ea"/>
                          <a:cs typeface="+mn-cs"/>
                        </a:rPr>
                        <a:t>НАПРАВЛЕННЫХ</a:t>
                      </a:r>
                      <a:r>
                        <a:rPr lang="ru-RU" sz="1200" b="1" kern="1200" baseline="0" dirty="0" smtClean="0">
                          <a:solidFill>
                            <a:srgbClr val="04105A"/>
                          </a:solidFill>
                          <a:effectLst/>
                          <a:latin typeface="+mn-lt"/>
                          <a:ea typeface="+mn-ea"/>
                          <a:cs typeface="+mn-cs"/>
                        </a:rPr>
                        <a:t>  </a:t>
                      </a:r>
                      <a:r>
                        <a:rPr lang="ru-RU" sz="1200" kern="1200" dirty="0" smtClean="0">
                          <a:solidFill>
                            <a:srgbClr val="04105A"/>
                          </a:solidFill>
                          <a:effectLst/>
                          <a:latin typeface="+mn-lt"/>
                          <a:ea typeface="+mn-ea"/>
                          <a:cs typeface="+mn-cs"/>
                        </a:rPr>
                        <a:t>в </a:t>
                      </a:r>
                      <a:r>
                        <a:rPr lang="ru-RU" sz="1200" kern="1200" dirty="0">
                          <a:solidFill>
                            <a:srgbClr val="04105A"/>
                          </a:solidFill>
                          <a:effectLst/>
                          <a:latin typeface="+mn-lt"/>
                          <a:ea typeface="+mn-ea"/>
                          <a:cs typeface="+mn-cs"/>
                        </a:rPr>
                        <a:t>отчетном периоде на погашение всех кредитов </a:t>
                      </a:r>
                      <a:r>
                        <a:rPr lang="ru-RU" sz="1200" kern="1200" dirty="0" smtClean="0">
                          <a:solidFill>
                            <a:srgbClr val="04105A"/>
                          </a:solidFill>
                          <a:effectLst/>
                          <a:latin typeface="+mn-lt"/>
                          <a:ea typeface="+mn-ea"/>
                          <a:cs typeface="+mn-cs"/>
                        </a:rPr>
                        <a:t>банков </a:t>
                      </a:r>
                      <a:endParaRPr lang="en-US" sz="1200" kern="1200" dirty="0" smtClean="0">
                        <a:solidFill>
                          <a:srgbClr val="04105A"/>
                        </a:solidFill>
                        <a:effectLst/>
                        <a:latin typeface="+mn-lt"/>
                        <a:ea typeface="+mn-ea"/>
                        <a:cs typeface="+mn-cs"/>
                      </a:endParaRPr>
                    </a:p>
                    <a:p>
                      <a:pPr marL="361950" indent="-171450">
                        <a:lnSpc>
                          <a:spcPct val="115000"/>
                        </a:lnSpc>
                        <a:spcBef>
                          <a:spcPts val="0"/>
                        </a:spcBef>
                        <a:spcAft>
                          <a:spcPts val="0"/>
                        </a:spcAft>
                        <a:buFont typeface="Arial" panose="020B0604020202020204" pitchFamily="34" charset="0"/>
                        <a:buChar char="•"/>
                      </a:pPr>
                      <a:r>
                        <a:rPr lang="ru-RU" sz="1200" kern="1200" dirty="0" smtClean="0">
                          <a:solidFill>
                            <a:srgbClr val="04105A"/>
                          </a:solidFill>
                          <a:effectLst/>
                          <a:latin typeface="+mn-lt"/>
                          <a:ea typeface="+mn-ea"/>
                          <a:cs typeface="+mn-cs"/>
                        </a:rPr>
                        <a:t> </a:t>
                      </a:r>
                      <a:r>
                        <a:rPr lang="ru-RU" sz="1200" kern="1200" dirty="0">
                          <a:solidFill>
                            <a:srgbClr val="04105A"/>
                          </a:solidFill>
                          <a:effectLst/>
                          <a:latin typeface="+mn-lt"/>
                          <a:ea typeface="+mn-ea"/>
                          <a:cs typeface="+mn-cs"/>
                        </a:rPr>
                        <a:t>(в том числе в иностранной валюте) и займов (денежных, товарных, коммерческих),</a:t>
                      </a:r>
                    </a:p>
                    <a:p>
                      <a:pPr marL="361950" indent="-171450">
                        <a:lnSpc>
                          <a:spcPct val="115000"/>
                        </a:lnSpc>
                        <a:spcBef>
                          <a:spcPts val="0"/>
                        </a:spcBef>
                        <a:spcAft>
                          <a:spcPts val="0"/>
                        </a:spcAft>
                        <a:buFont typeface="Arial" panose="020B0604020202020204" pitchFamily="34" charset="0"/>
                        <a:buChar char="•"/>
                        <a:tabLst>
                          <a:tab pos="361950" algn="l"/>
                        </a:tabLst>
                      </a:pPr>
                      <a:r>
                        <a:rPr lang="ru-RU" sz="1200" kern="1200" dirty="0">
                          <a:solidFill>
                            <a:srgbClr val="002060"/>
                          </a:solidFill>
                          <a:effectLst/>
                          <a:latin typeface="+mn-lt"/>
                          <a:ea typeface="+mn-ea"/>
                          <a:cs typeface="+mn-cs"/>
                        </a:rPr>
                        <a:t>неустоек (штрафов, пени) и других видов санкций за нарушение условий кредитного </a:t>
                      </a:r>
                      <a:r>
                        <a:rPr lang="ru-RU" sz="1200" kern="1200" dirty="0" smtClean="0">
                          <a:solidFill>
                            <a:srgbClr val="002060"/>
                          </a:solidFill>
                          <a:effectLst/>
                          <a:latin typeface="+mn-lt"/>
                          <a:ea typeface="+mn-ea"/>
                          <a:cs typeface="+mn-cs"/>
                        </a:rPr>
                        <a:t>договора</a:t>
                      </a:r>
                      <a:r>
                        <a:rPr lang="ru-RU" sz="1200" kern="1200" dirty="0" smtClean="0">
                          <a:solidFill>
                            <a:srgbClr val="00B050"/>
                          </a:solidFill>
                          <a:effectLst/>
                          <a:latin typeface="+mn-lt"/>
                          <a:ea typeface="+mn-ea"/>
                          <a:cs typeface="+mn-cs"/>
                        </a:rPr>
                        <a:t>,</a:t>
                      </a:r>
                      <a:endParaRPr lang="ru-RU" sz="1200" kern="1200" dirty="0">
                        <a:solidFill>
                          <a:srgbClr val="00B050"/>
                        </a:solidFill>
                        <a:effectLst/>
                        <a:latin typeface="+mn-lt"/>
                        <a:ea typeface="+mn-ea"/>
                        <a:cs typeface="+mn-cs"/>
                      </a:endParaRPr>
                    </a:p>
                    <a:p>
                      <a:pPr marL="361950" indent="-171450">
                        <a:lnSpc>
                          <a:spcPct val="115000"/>
                        </a:lnSpc>
                        <a:spcBef>
                          <a:spcPts val="0"/>
                        </a:spcBef>
                        <a:spcAft>
                          <a:spcPts val="0"/>
                        </a:spcAft>
                        <a:buFont typeface="Arial" panose="020B0604020202020204" pitchFamily="34" charset="0"/>
                        <a:buChar char="•"/>
                        <a:tabLst>
                          <a:tab pos="361950" algn="l"/>
                        </a:tabLst>
                      </a:pPr>
                      <a:r>
                        <a:rPr lang="ru-RU" sz="1200" kern="1200" dirty="0">
                          <a:solidFill>
                            <a:srgbClr val="04105A"/>
                          </a:solidFill>
                          <a:effectLst/>
                          <a:latin typeface="+mn-lt"/>
                          <a:ea typeface="+mn-ea"/>
                          <a:cs typeface="+mn-cs"/>
                        </a:rPr>
                        <a:t>средства, направленные на погашение </a:t>
                      </a:r>
                      <a:r>
                        <a:rPr lang="ru-RU" sz="1200" kern="1200" dirty="0" smtClean="0">
                          <a:solidFill>
                            <a:srgbClr val="04105A"/>
                          </a:solidFill>
                          <a:effectLst/>
                          <a:latin typeface="+mn-lt"/>
                          <a:ea typeface="+mn-ea"/>
                          <a:cs typeface="+mn-cs"/>
                        </a:rPr>
                        <a:t>обязательств в форме возобновляемой </a:t>
                      </a:r>
                      <a:r>
                        <a:rPr lang="ru-RU" sz="1200" kern="1200" dirty="0">
                          <a:solidFill>
                            <a:srgbClr val="04105A"/>
                          </a:solidFill>
                          <a:effectLst/>
                          <a:latin typeface="+mn-lt"/>
                          <a:ea typeface="+mn-ea"/>
                          <a:cs typeface="+mn-cs"/>
                        </a:rPr>
                        <a:t>кредитной линии </a:t>
                      </a:r>
                      <a:r>
                        <a:rPr lang="ru-RU" sz="1200" kern="1200" dirty="0" smtClean="0">
                          <a:solidFill>
                            <a:srgbClr val="04105A"/>
                          </a:solidFill>
                          <a:effectLst/>
                          <a:latin typeface="+mn-lt"/>
                          <a:ea typeface="+mn-ea"/>
                          <a:cs typeface="+mn-cs"/>
                        </a:rPr>
                        <a:t>или овердрафта</a:t>
                      </a:r>
                      <a:endParaRPr lang="ru-RU" sz="1200" dirty="0">
                        <a:solidFill>
                          <a:srgbClr val="04105A"/>
                        </a:solidFill>
                        <a:effectLst/>
                      </a:endParaRPr>
                    </a:p>
                    <a:p>
                      <a:pPr>
                        <a:lnSpc>
                          <a:spcPct val="115000"/>
                        </a:lnSpc>
                        <a:spcBef>
                          <a:spcPts val="600"/>
                        </a:spcBef>
                        <a:spcAft>
                          <a:spcPts val="0"/>
                        </a:spcAft>
                      </a:pPr>
                      <a:r>
                        <a:rPr lang="ru-RU" sz="1000" dirty="0">
                          <a:solidFill>
                            <a:srgbClr val="04105A"/>
                          </a:solidFill>
                          <a:effectLst/>
                        </a:rPr>
                        <a:t> </a:t>
                      </a:r>
                      <a:r>
                        <a:rPr lang="ru-RU" sz="1200" b="1" u="sng" dirty="0">
                          <a:solidFill>
                            <a:srgbClr val="CC0066"/>
                          </a:solidFill>
                          <a:effectLst/>
                        </a:rPr>
                        <a:t>НЕ ОТРАЖАЮТСЯ:</a:t>
                      </a:r>
                    </a:p>
                    <a:p>
                      <a:pPr marL="361950" indent="-171450">
                        <a:lnSpc>
                          <a:spcPct val="115000"/>
                        </a:lnSpc>
                        <a:spcBef>
                          <a:spcPts val="0"/>
                        </a:spcBef>
                        <a:spcAft>
                          <a:spcPts val="0"/>
                        </a:spcAft>
                        <a:buFont typeface="Arial" panose="020B0604020202020204" pitchFamily="34" charset="0"/>
                        <a:buChar char="•"/>
                      </a:pPr>
                      <a:r>
                        <a:rPr lang="ru-RU" sz="1200" kern="1200" dirty="0">
                          <a:solidFill>
                            <a:srgbClr val="04105A"/>
                          </a:solidFill>
                          <a:effectLst/>
                          <a:latin typeface="+mn-lt"/>
                          <a:ea typeface="+mn-ea"/>
                          <a:cs typeface="+mn-cs"/>
                        </a:rPr>
                        <a:t>данные о суммах средств направленных на погашение возвратных бюджетных ссуд, </a:t>
                      </a:r>
                    </a:p>
                    <a:p>
                      <a:pPr marL="361950" indent="-171450">
                        <a:lnSpc>
                          <a:spcPct val="115000"/>
                        </a:lnSpc>
                        <a:spcBef>
                          <a:spcPts val="0"/>
                        </a:spcBef>
                        <a:spcAft>
                          <a:spcPts val="0"/>
                        </a:spcAft>
                        <a:buFont typeface="Arial" panose="020B0604020202020204" pitchFamily="34" charset="0"/>
                        <a:buChar char="•"/>
                      </a:pPr>
                      <a:r>
                        <a:rPr lang="ru-RU" sz="1200" kern="1200" dirty="0" smtClean="0">
                          <a:solidFill>
                            <a:srgbClr val="04105A"/>
                          </a:solidFill>
                          <a:effectLst/>
                          <a:latin typeface="+mn-lt"/>
                          <a:ea typeface="+mn-ea"/>
                          <a:cs typeface="+mn-cs"/>
                        </a:rPr>
                        <a:t>выплаты </a:t>
                      </a:r>
                      <a:r>
                        <a:rPr lang="ru-RU" sz="1200" kern="1200" dirty="0">
                          <a:solidFill>
                            <a:srgbClr val="04105A"/>
                          </a:solidFill>
                          <a:effectLst/>
                          <a:latin typeface="+mn-lt"/>
                          <a:ea typeface="+mn-ea"/>
                          <a:cs typeface="+mn-cs"/>
                        </a:rPr>
                        <a:t>по облигациям,</a:t>
                      </a:r>
                    </a:p>
                    <a:p>
                      <a:pPr marL="361950" indent="-171450">
                        <a:lnSpc>
                          <a:spcPct val="115000"/>
                        </a:lnSpc>
                        <a:spcBef>
                          <a:spcPts val="0"/>
                        </a:spcBef>
                        <a:spcAft>
                          <a:spcPts val="0"/>
                        </a:spcAft>
                        <a:buFont typeface="Arial" panose="020B0604020202020204" pitchFamily="34" charset="0"/>
                        <a:buChar char="•"/>
                      </a:pPr>
                      <a:r>
                        <a:rPr lang="ru-RU" sz="1200" kern="1200" dirty="0">
                          <a:solidFill>
                            <a:srgbClr val="04105A"/>
                          </a:solidFill>
                          <a:effectLst/>
                          <a:latin typeface="+mn-lt"/>
                          <a:ea typeface="+mn-ea"/>
                          <a:cs typeface="+mn-cs"/>
                        </a:rPr>
                        <a:t>выплаты по договорам факторинга, </a:t>
                      </a:r>
                    </a:p>
                    <a:p>
                      <a:pPr marL="361950" indent="-171450">
                        <a:lnSpc>
                          <a:spcPct val="115000"/>
                        </a:lnSpc>
                        <a:spcBef>
                          <a:spcPts val="0"/>
                        </a:spcBef>
                        <a:spcAft>
                          <a:spcPts val="0"/>
                        </a:spcAft>
                        <a:buFont typeface="Arial" panose="020B0604020202020204" pitchFamily="34" charset="0"/>
                        <a:buChar char="•"/>
                      </a:pPr>
                      <a:r>
                        <a:rPr lang="ru-RU" sz="1200" kern="1200" dirty="0">
                          <a:solidFill>
                            <a:srgbClr val="04105A"/>
                          </a:solidFill>
                          <a:effectLst/>
                          <a:latin typeface="+mn-lt"/>
                          <a:ea typeface="+mn-ea"/>
                          <a:cs typeface="+mn-cs"/>
                        </a:rPr>
                        <a:t>выплаты</a:t>
                      </a:r>
                      <a:r>
                        <a:rPr lang="ru-RU" sz="1200" kern="1200" baseline="0" dirty="0">
                          <a:solidFill>
                            <a:srgbClr val="04105A"/>
                          </a:solidFill>
                          <a:effectLst/>
                          <a:latin typeface="+mn-lt"/>
                          <a:ea typeface="+mn-ea"/>
                          <a:cs typeface="+mn-cs"/>
                        </a:rPr>
                        <a:t> по </a:t>
                      </a:r>
                      <a:r>
                        <a:rPr lang="ru-RU" sz="1200" kern="1200" dirty="0">
                          <a:solidFill>
                            <a:srgbClr val="04105A"/>
                          </a:solidFill>
                          <a:effectLst/>
                          <a:latin typeface="+mn-lt"/>
                          <a:ea typeface="+mn-ea"/>
                          <a:cs typeface="+mn-cs"/>
                        </a:rPr>
                        <a:t>банковской гарантии, </a:t>
                      </a:r>
                    </a:p>
                    <a:p>
                      <a:pPr marL="361950" indent="-171450">
                        <a:lnSpc>
                          <a:spcPct val="115000"/>
                        </a:lnSpc>
                        <a:spcBef>
                          <a:spcPts val="0"/>
                        </a:spcBef>
                        <a:spcAft>
                          <a:spcPts val="0"/>
                        </a:spcAft>
                        <a:buFont typeface="Arial" panose="020B0604020202020204" pitchFamily="34" charset="0"/>
                        <a:buChar char="•"/>
                      </a:pPr>
                      <a:r>
                        <a:rPr lang="ru-RU" sz="1200" kern="1200" dirty="0">
                          <a:solidFill>
                            <a:srgbClr val="04105A"/>
                          </a:solidFill>
                          <a:effectLst/>
                          <a:latin typeface="+mn-lt"/>
                          <a:ea typeface="+mn-ea"/>
                          <a:cs typeface="+mn-cs"/>
                        </a:rPr>
                        <a:t>выплаты по </a:t>
                      </a:r>
                      <a:r>
                        <a:rPr lang="ru-RU" sz="1200" kern="1200" dirty="0" smtClean="0">
                          <a:solidFill>
                            <a:srgbClr val="04105A"/>
                          </a:solidFill>
                          <a:effectLst/>
                          <a:latin typeface="+mn-lt"/>
                          <a:ea typeface="+mn-ea"/>
                          <a:cs typeface="+mn-cs"/>
                        </a:rPr>
                        <a:t>аккредитивам</a:t>
                      </a:r>
                      <a:endParaRPr lang="ru-RU" sz="1200" dirty="0">
                        <a:solidFill>
                          <a:srgbClr val="00B050"/>
                        </a:solidFill>
                        <a:effectLst/>
                        <a:latin typeface="Times New Roman"/>
                        <a:ea typeface="Times New Roman"/>
                        <a:cs typeface="Times New Roman"/>
                      </a:endParaRPr>
                    </a:p>
                  </a:txBody>
                  <a:tcPr marL="3810" marR="3810" marT="0" marB="0"/>
                </a:tc>
                <a:extLst>
                  <a:ext uri="{0D108BD9-81ED-4DB2-BD59-A6C34878D82A}"/>
                </a:extLst>
              </a:tr>
              <a:tr h="416506">
                <a:tc>
                  <a:txBody>
                    <a:bodyPr/>
                    <a:lstStyle/>
                    <a:p>
                      <a:pPr marL="0" marR="0" indent="0" algn="l" defTabSz="914400" rtl="0" eaLnBrk="1" fontAlgn="auto" latinLnBrk="0" hangingPunct="1">
                        <a:lnSpc>
                          <a:spcPct val="115000"/>
                        </a:lnSpc>
                        <a:spcBef>
                          <a:spcPts val="600"/>
                        </a:spcBef>
                        <a:spcAft>
                          <a:spcPts val="0"/>
                        </a:spcAft>
                        <a:buClrTx/>
                        <a:buSzTx/>
                        <a:buFontTx/>
                        <a:buNone/>
                        <a:tabLst/>
                        <a:defRPr/>
                      </a:pPr>
                      <a:r>
                        <a:rPr lang="ru-RU" sz="1200" dirty="0" smtClean="0">
                          <a:effectLst/>
                        </a:rPr>
                        <a:t>     в </a:t>
                      </a:r>
                      <a:r>
                        <a:rPr lang="ru-RU" sz="1200" dirty="0">
                          <a:effectLst/>
                        </a:rPr>
                        <a:t>том числе на погашение:</a:t>
                      </a:r>
                    </a:p>
                  </a:txBody>
                  <a:tcPr marL="3810" marR="3810" marT="0" marB="0" anchor="ctr"/>
                </a:tc>
                <a:tc>
                  <a:txBody>
                    <a:bodyPr/>
                    <a:lstStyle/>
                    <a:p>
                      <a:pPr algn="ctr">
                        <a:lnSpc>
                          <a:spcPct val="115000"/>
                        </a:lnSpc>
                        <a:spcBef>
                          <a:spcPts val="600"/>
                        </a:spcBef>
                        <a:spcAft>
                          <a:spcPts val="0"/>
                        </a:spcAft>
                      </a:pPr>
                      <a:endParaRPr lang="ru-RU" sz="1300" b="1" dirty="0">
                        <a:solidFill>
                          <a:srgbClr val="04105A"/>
                        </a:solidFill>
                        <a:effectLst/>
                        <a:latin typeface="Times New Roman"/>
                        <a:ea typeface="Times New Roman"/>
                        <a:cs typeface="Times New Roman"/>
                      </a:endParaRPr>
                    </a:p>
                  </a:txBody>
                  <a:tcPr marL="3810" marR="3810" marT="0" marB="0" anchor="ctr"/>
                </a:tc>
                <a:tc vMerge="1">
                  <a:txBody>
                    <a:bodyPr/>
                    <a:lstStyle/>
                    <a:p>
                      <a:endParaRPr lang="ru-RU"/>
                    </a:p>
                  </a:txBody>
                  <a:tcPr/>
                </a:tc>
                <a:extLst>
                  <a:ext uri="{0D108BD9-81ED-4DB2-BD59-A6C34878D82A}"/>
                </a:extLst>
              </a:tr>
              <a:tr h="1101997">
                <a:tc>
                  <a:txBody>
                    <a:bodyPr/>
                    <a:lstStyle/>
                    <a:p>
                      <a:pPr marL="180340">
                        <a:lnSpc>
                          <a:spcPct val="115000"/>
                        </a:lnSpc>
                        <a:spcBef>
                          <a:spcPts val="600"/>
                        </a:spcBef>
                        <a:spcAft>
                          <a:spcPts val="0"/>
                        </a:spcAft>
                      </a:pPr>
                      <a:r>
                        <a:rPr lang="ru-RU" sz="1200" dirty="0">
                          <a:effectLst/>
                        </a:rPr>
                        <a:t>основного долга</a:t>
                      </a:r>
                      <a:endParaRPr lang="ru-RU" sz="1200" dirty="0">
                        <a:effectLst/>
                        <a:latin typeface="Times New Roman"/>
                        <a:ea typeface="Times New Roman"/>
                        <a:cs typeface="Times New Roman"/>
                      </a:endParaRPr>
                    </a:p>
                  </a:txBody>
                  <a:tcPr marL="3810" marR="3810" marT="0" marB="0" anchor="ctr"/>
                </a:tc>
                <a:tc>
                  <a:txBody>
                    <a:bodyPr/>
                    <a:lstStyle/>
                    <a:p>
                      <a:pPr algn="ctr">
                        <a:lnSpc>
                          <a:spcPct val="115000"/>
                        </a:lnSpc>
                        <a:spcBef>
                          <a:spcPts val="600"/>
                        </a:spcBef>
                        <a:spcAft>
                          <a:spcPts val="0"/>
                        </a:spcAft>
                      </a:pPr>
                      <a:r>
                        <a:rPr lang="ru-RU" sz="1300" b="1" dirty="0">
                          <a:solidFill>
                            <a:srgbClr val="04105A"/>
                          </a:solidFill>
                          <a:effectLst/>
                        </a:rPr>
                        <a:t>32</a:t>
                      </a:r>
                      <a:endParaRPr lang="ru-RU" sz="1300" b="1" dirty="0">
                        <a:solidFill>
                          <a:srgbClr val="04105A"/>
                        </a:solidFill>
                        <a:effectLst/>
                        <a:latin typeface="Times New Roman"/>
                        <a:ea typeface="Times New Roman"/>
                        <a:cs typeface="Times New Roman"/>
                      </a:endParaRPr>
                    </a:p>
                  </a:txBody>
                  <a:tcPr marL="3810" marR="3810" marT="0" marB="0" anchor="ctr"/>
                </a:tc>
                <a:tc vMerge="1">
                  <a:txBody>
                    <a:bodyPr/>
                    <a:lstStyle/>
                    <a:p>
                      <a:pPr>
                        <a:lnSpc>
                          <a:spcPct val="115000"/>
                        </a:lnSpc>
                        <a:spcBef>
                          <a:spcPts val="600"/>
                        </a:spcBef>
                        <a:spcAft>
                          <a:spcPts val="0"/>
                        </a:spcAft>
                      </a:pPr>
                      <a:endParaRPr lang="ru-RU" sz="1000" dirty="0">
                        <a:effectLst/>
                        <a:latin typeface="Times New Roman"/>
                        <a:ea typeface="Times New Roman"/>
                        <a:cs typeface="Times New Roman"/>
                      </a:endParaRPr>
                    </a:p>
                  </a:txBody>
                  <a:tcPr marL="3810" marR="3810" marT="0" marB="0"/>
                </a:tc>
                <a:extLst>
                  <a:ext uri="{0D108BD9-81ED-4DB2-BD59-A6C34878D82A}"/>
                </a:extLst>
              </a:tr>
              <a:tr h="900750">
                <a:tc>
                  <a:txBody>
                    <a:bodyPr/>
                    <a:lstStyle/>
                    <a:p>
                      <a:pPr marL="180340">
                        <a:lnSpc>
                          <a:spcPct val="115000"/>
                        </a:lnSpc>
                        <a:spcBef>
                          <a:spcPts val="600"/>
                        </a:spcBef>
                        <a:spcAft>
                          <a:spcPts val="0"/>
                        </a:spcAft>
                      </a:pPr>
                      <a:r>
                        <a:rPr lang="ru-RU" sz="1200" dirty="0">
                          <a:effectLst/>
                        </a:rPr>
                        <a:t>процентов по кредиту, займу</a:t>
                      </a:r>
                      <a:endParaRPr lang="ru-RU" sz="1200" dirty="0">
                        <a:effectLst/>
                        <a:latin typeface="Times New Roman"/>
                        <a:ea typeface="Times New Roman"/>
                        <a:cs typeface="Times New Roman"/>
                      </a:endParaRPr>
                    </a:p>
                  </a:txBody>
                  <a:tcPr marL="3810" marR="3810" marT="0" marB="0" anchor="ctr"/>
                </a:tc>
                <a:tc>
                  <a:txBody>
                    <a:bodyPr/>
                    <a:lstStyle/>
                    <a:p>
                      <a:pPr algn="ctr">
                        <a:lnSpc>
                          <a:spcPct val="115000"/>
                        </a:lnSpc>
                        <a:spcBef>
                          <a:spcPts val="600"/>
                        </a:spcBef>
                        <a:spcAft>
                          <a:spcPts val="0"/>
                        </a:spcAft>
                      </a:pPr>
                      <a:r>
                        <a:rPr lang="ru-RU" sz="1300" b="1" dirty="0">
                          <a:solidFill>
                            <a:srgbClr val="04105A"/>
                          </a:solidFill>
                          <a:effectLst/>
                        </a:rPr>
                        <a:t>33</a:t>
                      </a:r>
                      <a:endParaRPr lang="ru-RU" sz="1300" b="1" dirty="0">
                        <a:solidFill>
                          <a:srgbClr val="04105A"/>
                        </a:solidFill>
                        <a:effectLst/>
                        <a:latin typeface="Times New Roman"/>
                        <a:ea typeface="Times New Roman"/>
                        <a:cs typeface="Times New Roman"/>
                      </a:endParaRPr>
                    </a:p>
                  </a:txBody>
                  <a:tcPr marL="3810" marR="3810" marT="0" marB="0" anchor="ctr"/>
                </a:tc>
                <a:tc vMerge="1">
                  <a:txBody>
                    <a:bodyPr/>
                    <a:lstStyle/>
                    <a:p>
                      <a:pPr>
                        <a:lnSpc>
                          <a:spcPct val="115000"/>
                        </a:lnSpc>
                        <a:spcBef>
                          <a:spcPts val="600"/>
                        </a:spcBef>
                        <a:spcAft>
                          <a:spcPts val="0"/>
                        </a:spcAft>
                      </a:pPr>
                      <a:endParaRPr lang="ru-RU" sz="1000" dirty="0">
                        <a:effectLst/>
                        <a:latin typeface="Times New Roman"/>
                        <a:ea typeface="Times New Roman"/>
                        <a:cs typeface="Times New Roman"/>
                      </a:endParaRPr>
                    </a:p>
                  </a:txBody>
                  <a:tcPr marL="3810" marR="3810" marT="0" marB="0"/>
                </a:tc>
                <a:extLst>
                  <a:ext uri="{0D108BD9-81ED-4DB2-BD59-A6C34878D82A}"/>
                </a:extLst>
              </a:tr>
            </a:tbl>
          </a:graphicData>
        </a:graphic>
      </p:graphicFrame>
      <p:sp>
        <p:nvSpPr>
          <p:cNvPr id="20505" name="Прямоугольник 2"/>
          <p:cNvSpPr>
            <a:spLocks noChangeArrowheads="1"/>
          </p:cNvSpPr>
          <p:nvPr/>
        </p:nvSpPr>
        <p:spPr bwMode="auto">
          <a:xfrm>
            <a:off x="857250" y="5267326"/>
            <a:ext cx="8153400" cy="1246495"/>
          </a:xfrm>
          <a:prstGeom prst="rect">
            <a:avLst/>
          </a:prstGeom>
          <a:noFill/>
          <a:ln w="9525">
            <a:noFill/>
            <a:miter lim="800000"/>
            <a:headEnd/>
            <a:tailEnd/>
          </a:ln>
        </p:spPr>
        <p:txBody>
          <a:bodyPr wrap="square">
            <a:spAutoFit/>
          </a:bodyPr>
          <a:lstStyle/>
          <a:p>
            <a:pPr algn="just"/>
            <a:r>
              <a:rPr lang="ru-RU" sz="2400" dirty="0" smtClean="0">
                <a:solidFill>
                  <a:srgbClr val="CC0066"/>
                </a:solidFill>
                <a:latin typeface="Calibri" pitchFamily="34" charset="0"/>
              </a:rPr>
              <a:t>Внимание:   </a:t>
            </a:r>
            <a:r>
              <a:rPr lang="ru-RU" sz="1700" dirty="0">
                <a:latin typeface="Calibri" pitchFamily="34" charset="0"/>
              </a:rPr>
              <a:t>с</a:t>
            </a:r>
            <a:r>
              <a:rPr lang="ru-RU" sz="1700" dirty="0" smtClean="0">
                <a:latin typeface="Calibri" pitchFamily="34" charset="0"/>
              </a:rPr>
              <a:t>уммы </a:t>
            </a:r>
            <a:r>
              <a:rPr lang="ru-RU" sz="1700" dirty="0">
                <a:latin typeface="Calibri" pitchFamily="34" charset="0"/>
              </a:rPr>
              <a:t>средств, направленные на погашение кредитов (займов</a:t>
            </a:r>
            <a:r>
              <a:rPr lang="ru-RU" sz="1700" dirty="0" smtClean="0">
                <a:latin typeface="Calibri" pitchFamily="34" charset="0"/>
              </a:rPr>
              <a:t>)</a:t>
            </a:r>
            <a:br>
              <a:rPr lang="ru-RU" sz="1700" dirty="0" smtClean="0">
                <a:latin typeface="Calibri" pitchFamily="34" charset="0"/>
              </a:rPr>
            </a:br>
            <a:r>
              <a:rPr lang="ru-RU" sz="1700" dirty="0" smtClean="0">
                <a:latin typeface="Calibri" pitchFamily="34" charset="0"/>
              </a:rPr>
              <a:t>в </a:t>
            </a:r>
            <a:r>
              <a:rPr lang="ru-RU" sz="1700" dirty="0">
                <a:latin typeface="Calibri" pitchFamily="34" charset="0"/>
              </a:rPr>
              <a:t>иностранной валюте, отражаются </a:t>
            </a:r>
            <a:r>
              <a:rPr lang="ru-RU" sz="1700" b="1" dirty="0">
                <a:latin typeface="Calibri" pitchFamily="34" charset="0"/>
              </a:rPr>
              <a:t>по строке 31 </a:t>
            </a:r>
            <a:r>
              <a:rPr lang="ru-RU" sz="1700" dirty="0" smtClean="0">
                <a:latin typeface="Calibri" pitchFamily="34" charset="0"/>
              </a:rPr>
              <a:t>по </a:t>
            </a:r>
            <a:r>
              <a:rPr lang="ru-RU" sz="1700" dirty="0">
                <a:latin typeface="Calibri" pitchFamily="34" charset="0"/>
              </a:rPr>
              <a:t>официальному курсу Национального банка,  </a:t>
            </a:r>
            <a:r>
              <a:rPr lang="ru-RU" sz="1700" dirty="0" smtClean="0">
                <a:latin typeface="Calibri" pitchFamily="34" charset="0"/>
              </a:rPr>
              <a:t>установленному на </a:t>
            </a:r>
            <a:r>
              <a:rPr lang="ru-RU" sz="1700" dirty="0">
                <a:latin typeface="Calibri" pitchFamily="34" charset="0"/>
              </a:rPr>
              <a:t>дату совершения платежа. </a:t>
            </a:r>
            <a:endParaRPr lang="ru-RU" sz="1700" dirty="0" smtClean="0">
              <a:latin typeface="Calibri" pitchFamily="34" charset="0"/>
            </a:endParaRPr>
          </a:p>
          <a:p>
            <a:pPr algn="just"/>
            <a:endParaRPr lang="en-US" sz="1700" dirty="0" smtClean="0">
              <a:latin typeface="Calibri" pitchFamily="34" charset="0"/>
            </a:endParaRPr>
          </a:p>
        </p:txBody>
      </p:sp>
    </p:spTree>
    <p:extLst>
      <p:ext uri="{BB962C8B-B14F-4D97-AF65-F5344CB8AC3E}">
        <p14:creationId xmlns:p14="http://schemas.microsoft.com/office/powerpoint/2010/main" val="380910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Прямоугольник 1"/>
          <p:cNvSpPr>
            <a:spLocks noChangeArrowheads="1"/>
          </p:cNvSpPr>
          <p:nvPr/>
        </p:nvSpPr>
        <p:spPr bwMode="auto">
          <a:xfrm>
            <a:off x="1076325" y="1828800"/>
            <a:ext cx="7962900" cy="3872855"/>
          </a:xfrm>
          <a:prstGeom prst="rect">
            <a:avLst/>
          </a:prstGeom>
          <a:noFill/>
          <a:ln w="9525">
            <a:noFill/>
            <a:miter lim="800000"/>
            <a:headEnd/>
            <a:tailEnd/>
          </a:ln>
        </p:spPr>
        <p:txBody>
          <a:bodyPr wrap="square">
            <a:spAutoFit/>
          </a:bodyPr>
          <a:lstStyle/>
          <a:p>
            <a:pPr indent="542925" algn="just"/>
            <a:r>
              <a:rPr lang="ru-RU" b="1" dirty="0" smtClean="0">
                <a:solidFill>
                  <a:srgbClr val="04105A"/>
                </a:solidFill>
                <a:latin typeface="Calibri" pitchFamily="34" charset="0"/>
              </a:rPr>
              <a:t>Отчет 12-ф (прибыль) «Отчет о финансовых результатах» </a:t>
            </a:r>
            <a:r>
              <a:rPr lang="ru-RU" b="1" dirty="0" smtClean="0">
                <a:solidFill>
                  <a:srgbClr val="CC0066"/>
                </a:solidFill>
                <a:latin typeface="Calibri" pitchFamily="34" charset="0"/>
              </a:rPr>
              <a:t>за январь-</a:t>
            </a:r>
            <a:r>
              <a:rPr lang="ru-RU" b="1" dirty="0" smtClean="0">
                <a:solidFill>
                  <a:srgbClr val="FF0066"/>
                </a:solidFill>
                <a:latin typeface="Calibri" pitchFamily="34" charset="0"/>
              </a:rPr>
              <a:t>декабрь</a:t>
            </a:r>
            <a:r>
              <a:rPr lang="ru-RU" b="1" dirty="0" smtClean="0">
                <a:solidFill>
                  <a:srgbClr val="CC0066"/>
                </a:solidFill>
                <a:latin typeface="Calibri" pitchFamily="34" charset="0"/>
              </a:rPr>
              <a:t> </a:t>
            </a:r>
            <a:r>
              <a:rPr lang="ru-RU" b="1" dirty="0" smtClean="0">
                <a:solidFill>
                  <a:srgbClr val="04105A"/>
                </a:solidFill>
                <a:latin typeface="Calibri" pitchFamily="34" charset="0"/>
              </a:rPr>
              <a:t>представляется </a:t>
            </a:r>
            <a:r>
              <a:rPr lang="ru-RU" b="1" u="sng" dirty="0" smtClean="0">
                <a:solidFill>
                  <a:srgbClr val="FF0066"/>
                </a:solidFill>
                <a:latin typeface="Calibri" pitchFamily="34" charset="0"/>
              </a:rPr>
              <a:t>дважды</a:t>
            </a:r>
            <a:r>
              <a:rPr lang="ru-RU" b="1" dirty="0" smtClean="0">
                <a:solidFill>
                  <a:srgbClr val="04105A"/>
                </a:solidFill>
                <a:latin typeface="Calibri" pitchFamily="34" charset="0"/>
              </a:rPr>
              <a:t>:</a:t>
            </a:r>
          </a:p>
          <a:p>
            <a:pPr indent="542925" algn="just">
              <a:buFont typeface="Arial" charset="0"/>
              <a:buChar char="•"/>
            </a:pPr>
            <a:r>
              <a:rPr lang="ru-RU" b="1" dirty="0" smtClean="0">
                <a:solidFill>
                  <a:srgbClr val="04105A"/>
                </a:solidFill>
                <a:latin typeface="Calibri" pitchFamily="34" charset="0"/>
              </a:rPr>
              <a:t>до </a:t>
            </a:r>
            <a:r>
              <a:rPr lang="ru-RU" sz="2000" b="1" dirty="0" smtClean="0">
                <a:solidFill>
                  <a:srgbClr val="FF0066"/>
                </a:solidFill>
                <a:latin typeface="Calibri" pitchFamily="34" charset="0"/>
              </a:rPr>
              <a:t>25 </a:t>
            </a:r>
            <a:r>
              <a:rPr lang="ru-RU" b="1" dirty="0" smtClean="0">
                <a:solidFill>
                  <a:srgbClr val="FF0066"/>
                </a:solidFill>
                <a:latin typeface="Calibri" pitchFamily="34" charset="0"/>
              </a:rPr>
              <a:t>января</a:t>
            </a:r>
            <a:r>
              <a:rPr lang="ru-RU" b="1" dirty="0">
                <a:solidFill>
                  <a:srgbClr val="04105A"/>
                </a:solidFill>
                <a:latin typeface="Calibri" pitchFamily="34" charset="0"/>
              </a:rPr>
              <a:t> </a:t>
            </a:r>
            <a:r>
              <a:rPr lang="ru-RU" b="1" dirty="0" smtClean="0">
                <a:solidFill>
                  <a:srgbClr val="04105A"/>
                </a:solidFill>
                <a:latin typeface="Calibri" pitchFamily="34" charset="0"/>
              </a:rPr>
              <a:t>оперативная информация,</a:t>
            </a:r>
          </a:p>
          <a:p>
            <a:pPr indent="542925" algn="just">
              <a:buFont typeface="Arial" charset="0"/>
              <a:buChar char="•"/>
            </a:pPr>
            <a:r>
              <a:rPr lang="ru-RU" b="1" dirty="0" smtClean="0">
                <a:solidFill>
                  <a:srgbClr val="04105A"/>
                </a:solidFill>
                <a:latin typeface="Calibri" pitchFamily="34" charset="0"/>
              </a:rPr>
              <a:t>до </a:t>
            </a:r>
            <a:r>
              <a:rPr lang="ru-RU" sz="2000" b="1" dirty="0" smtClean="0">
                <a:solidFill>
                  <a:srgbClr val="FF0066"/>
                </a:solidFill>
                <a:latin typeface="Calibri" pitchFamily="34" charset="0"/>
              </a:rPr>
              <a:t>12</a:t>
            </a:r>
            <a:r>
              <a:rPr lang="ru-RU" b="1" dirty="0" smtClean="0">
                <a:solidFill>
                  <a:srgbClr val="FF0066"/>
                </a:solidFill>
                <a:latin typeface="Calibri" pitchFamily="34" charset="0"/>
              </a:rPr>
              <a:t> апреля </a:t>
            </a:r>
            <a:r>
              <a:rPr lang="ru-RU" b="1" dirty="0" smtClean="0">
                <a:solidFill>
                  <a:srgbClr val="04105A"/>
                </a:solidFill>
                <a:latin typeface="Calibri" pitchFamily="34" charset="0"/>
              </a:rPr>
              <a:t>по данным годовой бухгалтерской отчетности.</a:t>
            </a:r>
          </a:p>
          <a:p>
            <a:pPr indent="542925">
              <a:lnSpc>
                <a:spcPts val="2000"/>
              </a:lnSpc>
            </a:pPr>
            <a:endParaRPr lang="ru-RU" b="1" dirty="0" smtClean="0">
              <a:solidFill>
                <a:srgbClr val="04105A"/>
              </a:solidFill>
              <a:latin typeface="Calibri" pitchFamily="34" charset="0"/>
            </a:endParaRPr>
          </a:p>
          <a:p>
            <a:pPr indent="542925" algn="just"/>
            <a:r>
              <a:rPr lang="ru-RU" sz="1700" b="1" u="sng" dirty="0" smtClean="0">
                <a:solidFill>
                  <a:srgbClr val="04105A"/>
                </a:solidFill>
                <a:latin typeface="Calibri" pitchFamily="34" charset="0"/>
              </a:rPr>
              <a:t>В </a:t>
            </a:r>
            <a:r>
              <a:rPr lang="ru-RU" sz="1700" b="1" u="sng" dirty="0">
                <a:solidFill>
                  <a:srgbClr val="04105A"/>
                </a:solidFill>
                <a:latin typeface="Calibri" pitchFamily="34" charset="0"/>
              </a:rPr>
              <a:t>графе 2</a:t>
            </a:r>
            <a:r>
              <a:rPr lang="ru-RU" sz="1700" u="sng" dirty="0">
                <a:solidFill>
                  <a:srgbClr val="04105A"/>
                </a:solidFill>
                <a:latin typeface="Calibri" pitchFamily="34" charset="0"/>
              </a:rPr>
              <a:t> </a:t>
            </a:r>
            <a:r>
              <a:rPr lang="ru-RU" sz="1700" dirty="0">
                <a:solidFill>
                  <a:srgbClr val="04105A"/>
                </a:solidFill>
                <a:latin typeface="Calibri" pitchFamily="34" charset="0"/>
              </a:rPr>
              <a:t>по всем строкам отражаются данные бухгалтерского учета за соответствующий период прошлого года, с учетом ошибок, которые учтены (будут учтены на основании бухгалтерской справки-расчета) в графе 4 отчета о прибылях и убытках по форме согласно приложению 2 к Национальному стандарту бухгалтерского учета и отчетности «Индивидуальная бухгалтерская отчетность».</a:t>
            </a:r>
          </a:p>
          <a:p>
            <a:pPr indent="542925" algn="just"/>
            <a:r>
              <a:rPr lang="ru-RU" sz="1700" dirty="0">
                <a:solidFill>
                  <a:srgbClr val="04105A"/>
                </a:solidFill>
                <a:latin typeface="Calibri" pitchFamily="34" charset="0"/>
              </a:rPr>
              <a:t>Если данные за соответствующий период прошлого года несопоставимы с данными за отчетный период, то первые подлежат корректировке в соответствии с законодательством Республики Беларусь, а также с учетом изменений учетной политики организации</a:t>
            </a:r>
            <a:r>
              <a:rPr lang="ru-RU" sz="1700" dirty="0" smtClean="0">
                <a:solidFill>
                  <a:srgbClr val="04105A"/>
                </a:solidFill>
                <a:latin typeface="Calibri" pitchFamily="34" charset="0"/>
              </a:rPr>
              <a:t>.</a:t>
            </a:r>
          </a:p>
        </p:txBody>
      </p:sp>
      <p:sp>
        <p:nvSpPr>
          <p:cNvPr id="5" name="Заголовок 1"/>
          <p:cNvSpPr>
            <a:spLocks noGrp="1"/>
          </p:cNvSpPr>
          <p:nvPr>
            <p:ph type="title"/>
          </p:nvPr>
        </p:nvSpPr>
        <p:spPr>
          <a:xfrm>
            <a:off x="2001066" y="279400"/>
            <a:ext cx="6113418" cy="815975"/>
          </a:xfrm>
        </p:spPr>
        <p:txBody>
          <a:bodyPr/>
          <a:lstStyle/>
          <a:p>
            <a:pPr algn="just" eaLnBrk="1" hangingPunct="1"/>
            <a:r>
              <a:rPr lang="ru-RU" sz="2800" b="1" dirty="0" smtClean="0">
                <a:solidFill>
                  <a:srgbClr val="04105A"/>
                </a:solidFill>
              </a:rPr>
              <a:t>12-ф(прибыль) </a:t>
            </a:r>
            <a:br>
              <a:rPr lang="ru-RU" sz="2800" b="1" dirty="0" smtClean="0">
                <a:solidFill>
                  <a:srgbClr val="04105A"/>
                </a:solidFill>
              </a:rPr>
            </a:br>
            <a:r>
              <a:rPr lang="ru-RU" sz="2800" b="1" dirty="0" smtClean="0">
                <a:solidFill>
                  <a:srgbClr val="04105A"/>
                </a:solidFill>
              </a:rPr>
              <a:t>«Отчет о финансовых результатах»</a:t>
            </a:r>
          </a:p>
        </p:txBody>
      </p:sp>
      <p:sp>
        <p:nvSpPr>
          <p:cNvPr id="21507" name="Заголовок 1"/>
          <p:cNvSpPr txBox="1">
            <a:spLocks/>
          </p:cNvSpPr>
          <p:nvPr/>
        </p:nvSpPr>
        <p:spPr bwMode="auto">
          <a:xfrm>
            <a:off x="2704011" y="1095375"/>
            <a:ext cx="5721532" cy="552450"/>
          </a:xfrm>
          <a:prstGeom prst="rect">
            <a:avLst/>
          </a:prstGeom>
          <a:noFill/>
          <a:ln w="9525">
            <a:noFill/>
            <a:miter lim="800000"/>
            <a:headEnd/>
            <a:tailEnd/>
          </a:ln>
        </p:spPr>
        <p:txBody>
          <a:bodyPr anchor="ctr"/>
          <a:lstStyle/>
          <a:p>
            <a:pPr algn="just">
              <a:lnSpc>
                <a:spcPct val="90000"/>
              </a:lnSpc>
            </a:pPr>
            <a:r>
              <a:rPr lang="ru-RU" sz="3000" dirty="0" smtClean="0">
                <a:solidFill>
                  <a:srgbClr val="CC0066"/>
                </a:solidFill>
                <a:latin typeface="Calibri Light"/>
              </a:rPr>
              <a:t>                   </a:t>
            </a:r>
            <a:r>
              <a:rPr lang="ru-RU" sz="3000" b="1" u="sng" dirty="0" smtClean="0">
                <a:solidFill>
                  <a:srgbClr val="CC0066"/>
                </a:solidFill>
                <a:latin typeface="Calibri Light"/>
              </a:rPr>
              <a:t>Важно</a:t>
            </a:r>
            <a:r>
              <a:rPr lang="ru-RU" sz="3000" b="1" u="sng" dirty="0">
                <a:solidFill>
                  <a:srgbClr val="CC0066"/>
                </a:solidFill>
                <a:latin typeface="Calibri Light"/>
              </a:rPr>
              <a:t>!</a:t>
            </a:r>
          </a:p>
        </p:txBody>
      </p:sp>
    </p:spTree>
    <p:extLst>
      <p:ext uri="{BB962C8B-B14F-4D97-AF65-F5344CB8AC3E}">
        <p14:creationId xmlns:p14="http://schemas.microsoft.com/office/powerpoint/2010/main" val="2569263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01758" y="1325563"/>
            <a:ext cx="7972425" cy="4351337"/>
          </a:xfrm>
        </p:spPr>
        <p:txBody>
          <a:bodyPr rtlCol="0">
            <a:noAutofit/>
          </a:bodyPr>
          <a:lstStyle/>
          <a:p>
            <a:pPr marL="0" indent="447675" algn="just" fontAlgn="auto">
              <a:spcBef>
                <a:spcPts val="0"/>
              </a:spcBef>
              <a:spcAft>
                <a:spcPts val="0"/>
              </a:spcAft>
              <a:buFont typeface="Arial" panose="020B0604020202020204" pitchFamily="34" charset="0"/>
              <a:buNone/>
              <a:defRPr/>
            </a:pPr>
            <a:r>
              <a:rPr lang="ru-RU" sz="1900" dirty="0">
                <a:solidFill>
                  <a:srgbClr val="04105A"/>
                </a:solidFill>
              </a:rPr>
              <a:t>Форма государственной статистической отчетности 12-ф (прибыль) «Отчет о финансовых результатах» заполняется в </a:t>
            </a:r>
            <a:r>
              <a:rPr lang="ru-RU" sz="1900" u="sng" dirty="0">
                <a:solidFill>
                  <a:srgbClr val="04105A"/>
                </a:solidFill>
              </a:rPr>
              <a:t>тысячах рублей в целых числах</a:t>
            </a:r>
            <a:r>
              <a:rPr lang="ru-RU" sz="1900" dirty="0">
                <a:solidFill>
                  <a:srgbClr val="04105A"/>
                </a:solidFill>
              </a:rPr>
              <a:t>. При этом по данным бухгалтерского учета первоначально определяется значение показателя по каждой строке и графе отчета, а затем округляется по правилам арифметики в единицы предусмотренные отчетом.</a:t>
            </a:r>
          </a:p>
          <a:p>
            <a:pPr marL="0" indent="447675" algn="just" fontAlgn="auto">
              <a:spcBef>
                <a:spcPts val="0"/>
              </a:spcBef>
              <a:spcAft>
                <a:spcPts val="0"/>
              </a:spcAft>
              <a:buFont typeface="Arial" panose="020B0604020202020204" pitchFamily="34" charset="0"/>
              <a:buNone/>
              <a:defRPr/>
            </a:pPr>
            <a:r>
              <a:rPr lang="ru-RU" sz="1900" dirty="0">
                <a:solidFill>
                  <a:srgbClr val="04105A"/>
                </a:solidFill>
              </a:rPr>
              <a:t>Затем производится проверка </a:t>
            </a:r>
            <a:r>
              <a:rPr lang="ru-RU" sz="1900" dirty="0" err="1" smtClean="0">
                <a:solidFill>
                  <a:srgbClr val="04105A"/>
                </a:solidFill>
              </a:rPr>
              <a:t>взаимоувязок</a:t>
            </a:r>
            <a:r>
              <a:rPr lang="ru-RU" sz="1900" dirty="0" smtClean="0">
                <a:solidFill>
                  <a:srgbClr val="04105A"/>
                </a:solidFill>
              </a:rPr>
              <a:t> </a:t>
            </a:r>
            <a:r>
              <a:rPr lang="ru-RU" sz="1900" dirty="0">
                <a:solidFill>
                  <a:srgbClr val="04105A"/>
                </a:solidFill>
              </a:rPr>
              <a:t>по строкам 19 «Прибыль, убыток (-) от реализации продукции, товаров, работ, услуг» и 28 «Чистая прибыль, убыток (-)». Если при округлении показатель, рассчитанный в соответствии с порядком, указанным в бланке, больше (меньше) данных бухгалтерского учета, то необходимо провести корректировку слагаемого, которое при округлении имеет наименьшую погрешность в меньшую (большую) сторону. </a:t>
            </a:r>
          </a:p>
          <a:p>
            <a:pPr marL="0" indent="447675" algn="just" fontAlgn="auto">
              <a:spcBef>
                <a:spcPts val="0"/>
              </a:spcBef>
              <a:spcAft>
                <a:spcPts val="0"/>
              </a:spcAft>
              <a:buFont typeface="Arial" panose="020B0604020202020204" pitchFamily="34" charset="0"/>
              <a:buNone/>
              <a:defRPr/>
            </a:pPr>
            <a:r>
              <a:rPr lang="ru-RU" sz="1900" dirty="0">
                <a:solidFill>
                  <a:srgbClr val="04105A"/>
                </a:solidFill>
              </a:rPr>
              <a:t>Так, </a:t>
            </a:r>
            <a:r>
              <a:rPr lang="ru-RU" sz="1900" b="1" dirty="0">
                <a:solidFill>
                  <a:srgbClr val="04105A"/>
                </a:solidFill>
              </a:rPr>
              <a:t>при заполнении строки 19 </a:t>
            </a:r>
            <a:r>
              <a:rPr lang="ru-RU" sz="1900" dirty="0">
                <a:solidFill>
                  <a:srgbClr val="04105A"/>
                </a:solidFill>
              </a:rPr>
              <a:t>(строка 01 минус строки 15, 16, 18) </a:t>
            </a:r>
            <a:r>
              <a:rPr lang="ru-RU" sz="1900" u="sng" dirty="0">
                <a:solidFill>
                  <a:srgbClr val="04105A"/>
                </a:solidFill>
                <a:uFill>
                  <a:solidFill>
                    <a:srgbClr val="04105A"/>
                  </a:solidFill>
                </a:uFill>
              </a:rPr>
              <a:t>может быть подвергнут корректировке один из показателей по строкам 15, 16, 18</a:t>
            </a:r>
            <a:r>
              <a:rPr lang="ru-RU" sz="1900" dirty="0">
                <a:solidFill>
                  <a:srgbClr val="04105A"/>
                </a:solidFill>
              </a:rPr>
              <a:t>; </a:t>
            </a:r>
            <a:r>
              <a:rPr lang="ru-RU" sz="1900" b="1" dirty="0">
                <a:solidFill>
                  <a:srgbClr val="04105A"/>
                </a:solidFill>
              </a:rPr>
              <a:t>при заполнении строки 28 </a:t>
            </a:r>
            <a:r>
              <a:rPr lang="ru-RU" sz="1900" dirty="0">
                <a:solidFill>
                  <a:srgbClr val="04105A"/>
                </a:solidFill>
              </a:rPr>
              <a:t>(строка 22 плюс строка 23, минус строка 24, плюс строки 25 и 26, минус строка 27) </a:t>
            </a:r>
            <a:r>
              <a:rPr lang="ru-RU" sz="1900" u="sng" dirty="0">
                <a:solidFill>
                  <a:srgbClr val="04105A"/>
                </a:solidFill>
              </a:rPr>
              <a:t>может быть подвергнут корректировке один из показателей по строкам 22, 23, 24 , 25, 26, 27</a:t>
            </a:r>
            <a:r>
              <a:rPr lang="ru-RU" sz="1900" dirty="0">
                <a:solidFill>
                  <a:srgbClr val="04105A"/>
                </a:solidFill>
              </a:rPr>
              <a:t>.</a:t>
            </a:r>
          </a:p>
          <a:p>
            <a:pPr fontAlgn="auto">
              <a:spcAft>
                <a:spcPts val="0"/>
              </a:spcAft>
              <a:buFont typeface="Arial" panose="020B0604020202020204" pitchFamily="34" charset="0"/>
              <a:buChar char="•"/>
              <a:defRPr/>
            </a:pPr>
            <a:endParaRPr lang="ru-RU" sz="1900" dirty="0"/>
          </a:p>
        </p:txBody>
      </p:sp>
      <p:sp>
        <p:nvSpPr>
          <p:cNvPr id="21506" name="Заголовок 1"/>
          <p:cNvSpPr txBox="1">
            <a:spLocks/>
          </p:cNvSpPr>
          <p:nvPr/>
        </p:nvSpPr>
        <p:spPr bwMode="auto">
          <a:xfrm>
            <a:off x="0" y="0"/>
            <a:ext cx="9144000" cy="1325563"/>
          </a:xfrm>
          <a:prstGeom prst="rect">
            <a:avLst/>
          </a:prstGeom>
          <a:noFill/>
          <a:ln w="9525">
            <a:noFill/>
            <a:miter lim="800000"/>
            <a:headEnd/>
            <a:tailEnd/>
          </a:ln>
        </p:spPr>
        <p:txBody>
          <a:bodyPr anchor="ctr"/>
          <a:lstStyle/>
          <a:p>
            <a:pPr algn="ctr">
              <a:lnSpc>
                <a:spcPct val="90000"/>
              </a:lnSpc>
            </a:pPr>
            <a:r>
              <a:rPr lang="ru-RU" sz="4000" u="sng">
                <a:solidFill>
                  <a:srgbClr val="CC0066"/>
                </a:solidFill>
                <a:latin typeface="Calibri Light"/>
              </a:rPr>
              <a:t>Обратите внимание!</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8919</TotalTime>
  <Words>2107</Words>
  <Application>Microsoft Office PowerPoint</Application>
  <PresentationFormat>Экран (4:3)</PresentationFormat>
  <Paragraphs>233</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Office Theme</vt:lpstr>
      <vt:lpstr>               НАЦИОНАЛЬНЫЙ СТАТИСТИЧЕСКИЙ КОМИТЕТ РЕСПУБЛИКИ БЕЛАРУСЬ     ГЛАВНОЕ СТАТИСТИЧЕСКОЕ УПРАВЛЕНИЕ ГОРОДА МИНСКА                </vt:lpstr>
      <vt:lpstr> Государственную статистическую отчетность по статистике финансов представляют: </vt:lpstr>
      <vt:lpstr>12-ф(прибыль)  «Отчет о финансовых результатах»</vt:lpstr>
      <vt:lpstr>12-ф(прибыль)  «Отчет о финансовых результатах»</vt:lpstr>
      <vt:lpstr>12-ф(прибыль)  «Отчет о финансовых результатах»</vt:lpstr>
      <vt:lpstr>12-ф(прибыль)  «Отчет о финансовых результатах»</vt:lpstr>
      <vt:lpstr>12-ф(прибыль)  «Отчет о финансовых результатах»</vt:lpstr>
      <vt:lpstr>12-ф(прибыль)  «Отчет о финансовых результатах»</vt:lpstr>
      <vt:lpstr>Презентация PowerPoint</vt:lpstr>
      <vt:lpstr>12-ф(расчеты)  «Отчет о состоянии расчетов»</vt:lpstr>
      <vt:lpstr>12-ф(расчеты)  «Отчет о состоянии расчетов»</vt:lpstr>
      <vt:lpstr>12-ф(расчеты)  «Отчет о состоянии расчетов»</vt:lpstr>
      <vt:lpstr>12-ф(расчеты)  «Отчет о состоянии расчетов»</vt:lpstr>
      <vt:lpstr>Состояние расчетов со странами Европейского Союза и другими странами</vt:lpstr>
      <vt:lpstr>12-ф(расчеты)  «Отчет о состоянии расчетов»</vt:lpstr>
      <vt:lpstr>12-ф(расчеты)  «Отчет о состоянии расчетов»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Телефоны отдела статистики финансов Главного статистического управления города Минска   </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user</dc:creator>
  <cp:lastModifiedBy>Носова Татьяна Петровна</cp:lastModifiedBy>
  <cp:revision>258</cp:revision>
  <cp:lastPrinted>2021-12-15T11:24:26Z</cp:lastPrinted>
  <dcterms:created xsi:type="dcterms:W3CDTF">2018-09-04T12:10:47Z</dcterms:created>
  <dcterms:modified xsi:type="dcterms:W3CDTF">2022-09-28T11:47:32Z</dcterms:modified>
</cp:coreProperties>
</file>